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856" r:id="rId1"/>
  </p:sldMasterIdLst>
  <p:notesMasterIdLst>
    <p:notesMasterId r:id="rId25"/>
  </p:notesMasterIdLst>
  <p:handoutMasterIdLst>
    <p:handoutMasterId r:id="rId26"/>
  </p:handoutMasterIdLst>
  <p:sldIdLst>
    <p:sldId id="263" r:id="rId2"/>
    <p:sldId id="317" r:id="rId3"/>
    <p:sldId id="320" r:id="rId4"/>
    <p:sldId id="322" r:id="rId5"/>
    <p:sldId id="347" r:id="rId6"/>
    <p:sldId id="348" r:id="rId7"/>
    <p:sldId id="358" r:id="rId8"/>
    <p:sldId id="350" r:id="rId9"/>
    <p:sldId id="337" r:id="rId10"/>
    <p:sldId id="349" r:id="rId11"/>
    <p:sldId id="338" r:id="rId12"/>
    <p:sldId id="342" r:id="rId13"/>
    <p:sldId id="339" r:id="rId14"/>
    <p:sldId id="343" r:id="rId15"/>
    <p:sldId id="346" r:id="rId16"/>
    <p:sldId id="351" r:id="rId17"/>
    <p:sldId id="354" r:id="rId18"/>
    <p:sldId id="353" r:id="rId19"/>
    <p:sldId id="352" r:id="rId20"/>
    <p:sldId id="357" r:id="rId21"/>
    <p:sldId id="355" r:id="rId22"/>
    <p:sldId id="356" r:id="rId23"/>
    <p:sldId id="289" r:id="rId24"/>
  </p:sldIdLst>
  <p:sldSz cx="9144000" cy="6858000" type="screen4x3"/>
  <p:notesSz cx="6735763" cy="98663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DAF2"/>
    <a:srgbClr val="9CAEFC"/>
    <a:srgbClr val="3366CC"/>
    <a:srgbClr val="9A0000"/>
    <a:srgbClr val="AC0000"/>
    <a:srgbClr val="758FFB"/>
    <a:srgbClr val="999999"/>
    <a:srgbClr val="8198FB"/>
    <a:srgbClr val="92A6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2473" autoAdjust="0"/>
  </p:normalViewPr>
  <p:slideViewPr>
    <p:cSldViewPr>
      <p:cViewPr>
        <p:scale>
          <a:sx n="75" d="100"/>
          <a:sy n="75" d="100"/>
        </p:scale>
        <p:origin x="-1242" y="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CE76F756-5CC8-41CA-85CC-1E958B6CC7A8}" type="datetimeFigureOut">
              <a:rPr lang="cs-CZ" smtClean="0"/>
              <a:pPr/>
              <a:t>24.6.2015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19D82D26-3C27-4070-9A3E-D378677E2F9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5828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/>
          <a:lstStyle>
            <a:lvl1pPr algn="r">
              <a:defRPr sz="1200"/>
            </a:lvl1pPr>
          </a:lstStyle>
          <a:p>
            <a:fld id="{3EA79C4C-D4C4-4C7A-AE86-0A201D9720B9}" type="datetimeFigureOut">
              <a:rPr lang="cs-CZ" smtClean="0"/>
              <a:pPr/>
              <a:t>24.6.2015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6" tIns="45713" rIns="91426" bIns="45713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1426" tIns="45713" rIns="91426" bIns="45713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26" tIns="45713" rIns="91426" bIns="45713" rtlCol="0" anchor="b"/>
          <a:lstStyle>
            <a:lvl1pPr algn="r">
              <a:defRPr sz="1200"/>
            </a:lvl1pPr>
          </a:lstStyle>
          <a:p>
            <a:fld id="{54F8B373-F789-40ED-AD90-0F8BBD04CF0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980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z="100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07633"/>
            <a:r>
              <a:rPr lang="cs-CZ" b="1" dirty="0"/>
              <a:t>V celoevropském kontextu došlo při přípravě programového období k významnému zpoždění</a:t>
            </a:r>
            <a:r>
              <a:rPr lang="cs-CZ" dirty="0"/>
              <a:t>, což je primárně způsobeno zpožděním v přijímání relevantní legislativy ze strany EK. Ta nejdůležitější část, tj. nařízení byla schválena až v prosinci 2013 a některá až v průběhu roku 2014. Nejsou stále ještě vydány všechny delegované a implementační akty, které jsou také pro zahájení implementace klíčové. Proto dochází ve všech členských státech ke zpoždění při schvalování programů.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8B373-F789-40ED-AD90-0F8BBD04CF01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87119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http://rrajm.data.quonia.cz/brownfieldy/konference_2014/PRV_Fousova_2014-2020.pdf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F8B373-F789-40ED-AD90-0F8BBD04CF01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6214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7D0065BE-0657-4A47-90AD-C21C55E16B19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cs-CZ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647D2193-4505-4A75-99BB-880C6989A757}" type="datetime4">
              <a:rPr lang="en-US" smtClean="0"/>
              <a:pPr/>
              <a:t>June 24,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 eaLnBrk="1" latinLnBrk="0" hangingPunct="1"/>
            <a:fld id="{74CBEAF9-9E58-4CC8-A6FF-6DD8A58DEEA4}" type="datetimeFigureOut">
              <a:rPr lang="en-US" smtClean="0"/>
              <a:pPr algn="l" eaLnBrk="1" latinLnBrk="0" hangingPunct="1"/>
              <a:t>6/24/2015</a:t>
            </a:fld>
            <a:endParaRPr lang="en-US" dirty="0">
              <a:solidFill>
                <a:schemeClr val="accent1">
                  <a:shade val="75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de-AT" b="1">
              <a:solidFill>
                <a:srgbClr val="80808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  <p:sldLayoutId id="2147483869" r:id="rId13"/>
    <p:sldLayoutId id="2147483870" r:id="rId14"/>
    <p:sldLayoutId id="2147483871" r:id="rId15"/>
    <p:sldLayoutId id="2147483872" r:id="rId16"/>
    <p:sldLayoutId id="2147483873" r:id="rId17"/>
    <p:sldLayoutId id="2147483874" r:id="rId18"/>
    <p:sldLayoutId id="2147483875" r:id="rId19"/>
    <p:sldLayoutId id="2147483876" r:id="rId20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552" y="1268760"/>
            <a:ext cx="7681912" cy="3766096"/>
          </a:xfrm>
        </p:spPr>
        <p:txBody>
          <a:bodyPr/>
          <a:lstStyle/>
          <a:p>
            <a:pPr algn="ctr">
              <a:spcAft>
                <a:spcPts val="2500"/>
              </a:spcAft>
            </a:pPr>
            <a:r>
              <a:rPr lang="cs-CZ" altLang="cs-C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>Programové období 2014-2020 </a:t>
            </a:r>
            <a:br>
              <a:rPr lang="cs-CZ" altLang="cs-C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</a:br>
            <a:r>
              <a:rPr lang="cs-CZ" altLang="cs-C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>z hlediska MAS, obcí, církví a církevních organizací</a:t>
            </a:r>
            <a:br>
              <a:rPr lang="cs-CZ" altLang="cs-CZ" sz="4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</a:br>
            <a:r>
              <a:rPr lang="cs-CZ" altLang="cs-CZ" sz="4000" cap="none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34" charset="-128"/>
              </a:rPr>
              <a:t>Ing. Marek Jetmar, Ph.D.</a:t>
            </a:r>
            <a:r>
              <a:rPr lang="cs-CZ" altLang="cs-CZ" sz="4000" dirty="0" smtClean="0">
                <a:solidFill>
                  <a:srgbClr val="660033"/>
                </a:solidFill>
                <a:latin typeface="Calibri" panose="020F0502020204030204" pitchFamily="34" charset="0"/>
                <a:ea typeface="ＭＳ Ｐゴシック" pitchFamily="34" charset="-128"/>
              </a:rPr>
              <a:t/>
            </a:r>
            <a:br>
              <a:rPr lang="cs-CZ" altLang="cs-CZ" sz="4000" dirty="0" smtClean="0">
                <a:solidFill>
                  <a:srgbClr val="660033"/>
                </a:solidFill>
                <a:latin typeface="Calibri" panose="020F0502020204030204" pitchFamily="34" charset="0"/>
                <a:ea typeface="ＭＳ Ｐゴシック" pitchFamily="34" charset="-128"/>
              </a:rPr>
            </a:br>
            <a:r>
              <a:rPr lang="cs-CZ" altLang="cs-CZ" sz="3200" dirty="0" smtClean="0">
                <a:solidFill>
                  <a:srgbClr val="002060"/>
                </a:solidFill>
                <a:latin typeface="Calibri" panose="020F0502020204030204" pitchFamily="34" charset="0"/>
                <a:ea typeface="ＭＳ Ｐゴシック" pitchFamily="34" charset="-128"/>
              </a:rPr>
              <a:t> 							   							</a:t>
            </a:r>
            <a:r>
              <a:rPr lang="cs-CZ" altLang="cs-CZ" sz="3200" b="1" dirty="0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23.6.2015</a:t>
            </a:r>
            <a:endParaRPr lang="cs-CZ" altLang="cs-CZ" sz="2400" b="1" i="1" dirty="0" smtClean="0">
              <a:solidFill>
                <a:schemeClr val="tx1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7759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556313" cy="1116106"/>
          </a:xfrm>
        </p:spPr>
        <p:txBody>
          <a:bodyPr/>
          <a:lstStyle/>
          <a:p>
            <a:r>
              <a:rPr lang="cs-CZ" dirty="0"/>
              <a:t>IROP se zaměřením na MAS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498474" y="1700808"/>
            <a:ext cx="7556313" cy="4464496"/>
          </a:xfrm>
        </p:spPr>
        <p:txBody>
          <a:bodyPr>
            <a:normAutofit fontScale="85000" lnSpcReduction="10000"/>
          </a:bodyPr>
          <a:lstStyle/>
          <a:p>
            <a:r>
              <a:rPr lang="cs-CZ" dirty="0" smtClean="0"/>
              <a:t>Prostřednictví specifického </a:t>
            </a:r>
            <a:r>
              <a:rPr lang="cs-CZ" dirty="0"/>
              <a:t>cíle 4.1 budou podporovány aktivity identifikované ve schválených strategiích komunitně vedeného místního rozvoje, které jsou v souladu s následujícími specifickými cíli</a:t>
            </a:r>
            <a:r>
              <a:rPr lang="cs-CZ" dirty="0" smtClean="0"/>
              <a:t>:</a:t>
            </a:r>
          </a:p>
          <a:p>
            <a:endParaRPr lang="cs-CZ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1.2 Zvýšení podílu udržitelných forem dopravy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2.1 Zvýšení kvality a dostupnosti služeb vedoucí k sociální inkluzi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2.2 Vznik nových a rozvoj existujících podnikatelských aktivit v oblasti sociálního podnikání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2.3 Rozvoj infrastruktury pro poskytování zdravotních služeb a péče o zdraví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2.4 Zvýšení kvality a dostupnosti infrastruktury pro vzdělávání a celoživotní učení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3.1 Zefektivnění prezentace, posílení ochrany a rozvoje kulturního a přírodního dědictví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dirty="0"/>
              <a:t>SC 3.3 Podpora pořizování a uplatňování dokumentů územního rozvoje.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628460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IROP se zaměřením na církevní organizace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8474" y="1916832"/>
            <a:ext cx="7556313" cy="46085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i="1" dirty="0" smtClean="0"/>
              <a:t>Církve a církevní organizace: u některých SC explicitně uvedeni, jinde pokud jsou poskytovateli služeb, zřizovateli</a:t>
            </a:r>
          </a:p>
          <a:p>
            <a:pPr marL="0" indent="0">
              <a:buNone/>
            </a:pPr>
            <a:r>
              <a:rPr lang="cs-CZ" dirty="0" smtClean="0"/>
              <a:t>PO2 </a:t>
            </a:r>
            <a:r>
              <a:rPr lang="cs-CZ" dirty="0"/>
              <a:t>Zkvalitnění veřejných služeb a podmínek života pro obyvatele regionů</a:t>
            </a:r>
            <a:endParaRPr lang="cs-CZ" dirty="0" smtClean="0"/>
          </a:p>
          <a:p>
            <a:r>
              <a:rPr lang="cs-CZ" dirty="0" smtClean="0"/>
              <a:t>SC </a:t>
            </a:r>
            <a:r>
              <a:rPr lang="cs-CZ" dirty="0"/>
              <a:t>2.1 - Zvýšení kvality a dostupnosti služeb vedoucí k sociální inkluzi</a:t>
            </a:r>
          </a:p>
          <a:p>
            <a:r>
              <a:rPr lang="cs-CZ" dirty="0"/>
              <a:t>SC 2.2 - Vznik nových a rozvoj existujících podnikatelských aktivit v oblasti sociálního </a:t>
            </a:r>
            <a:r>
              <a:rPr lang="cs-CZ" dirty="0" smtClean="0"/>
              <a:t>podnikání</a:t>
            </a:r>
            <a:endParaRPr lang="cs-CZ" dirty="0"/>
          </a:p>
          <a:p>
            <a:pPr lvl="0"/>
            <a:r>
              <a:rPr lang="cs-CZ" dirty="0"/>
              <a:t>SC 2.3 -  Rozvoj infrastruktury pro poskytování zdravotních služeb a péče o zdraví (NNO, subjekty poskytující veřejnou službu v oblasti zdravotní péče podle zákona č. 372/2011 anebo zákona č. 258/2000 Sb., v platných zněních)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705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Z </a:t>
            </a:r>
            <a:r>
              <a:rPr lang="cs-CZ" dirty="0"/>
              <a:t>se zaměřením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8474" y="1340768"/>
            <a:ext cx="7556313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b="1" dirty="0"/>
              <a:t>PO2 Sociální začleňování a boj s </a:t>
            </a:r>
            <a:r>
              <a:rPr lang="cs-CZ" b="1" dirty="0" smtClean="0"/>
              <a:t>chudobou</a:t>
            </a:r>
          </a:p>
          <a:p>
            <a:r>
              <a:rPr lang="cs-CZ" dirty="0" smtClean="0"/>
              <a:t>IP 2.3 </a:t>
            </a:r>
          </a:p>
          <a:p>
            <a:pPr lvl="1"/>
            <a:r>
              <a:rPr lang="cs-CZ" dirty="0"/>
              <a:t>SC1 Zvýšit zapojení lokálních aktérů do řešení problémů nezaměstnanosti a sociálního začleňování ve venkovských oblastech </a:t>
            </a:r>
            <a:endParaRPr lang="cs-CZ" dirty="0" smtClean="0"/>
          </a:p>
          <a:p>
            <a:pPr lvl="1"/>
            <a:endParaRPr lang="cs-CZ" dirty="0" smtClean="0"/>
          </a:p>
          <a:p>
            <a:pPr marL="228600" lvl="1" indent="0">
              <a:lnSpc>
                <a:spcPct val="110000"/>
              </a:lnSpc>
              <a:spcAft>
                <a:spcPts val="600"/>
              </a:spcAft>
              <a:buNone/>
            </a:pPr>
            <a:r>
              <a:rPr lang="cs-CZ" dirty="0"/>
              <a:t>- Podpora vytváření nových pracovních míst na lokální úrovni; </a:t>
            </a:r>
            <a:br>
              <a:rPr lang="cs-CZ" dirty="0"/>
            </a:br>
            <a:r>
              <a:rPr lang="cs-CZ" dirty="0"/>
              <a:t>- Podpora spolupráce aktérů na místní úrovni při řešení lokální nezaměstnanosti, zjišťování potřeb lokálních zaměstnavatelů; </a:t>
            </a:r>
            <a:br>
              <a:rPr lang="cs-CZ" dirty="0"/>
            </a:br>
            <a:r>
              <a:rPr lang="cs-CZ" dirty="0"/>
              <a:t>- Podpora a vytváření podmínek pro vznik a rozvoj sociálních podniků;</a:t>
            </a:r>
            <a:br>
              <a:rPr lang="cs-CZ" dirty="0"/>
            </a:br>
            <a:r>
              <a:rPr lang="cs-CZ" dirty="0"/>
              <a:t>- Vzdělávání venkovského obyvatelstva v oblastech relevantních pro zvýšení lokální zaměstnanosti a poradenství pro získání zaměstnání; </a:t>
            </a:r>
            <a:br>
              <a:rPr lang="cs-CZ" dirty="0"/>
            </a:br>
            <a:r>
              <a:rPr lang="cs-CZ" dirty="0"/>
              <a:t>- Podpora sociálního začleňování osob sociálně vyloučených či sociálním vyloučením ohrožených prostřednictvím aktivit zaměřených na prevenci sociálního vyloučení osob, služeb poskytovaných terénní a ambulantní formou, podpora komunitní sociální práce;</a:t>
            </a:r>
            <a:br>
              <a:rPr lang="cs-CZ" dirty="0"/>
            </a:br>
            <a:r>
              <a:rPr lang="cs-CZ" dirty="0"/>
              <a:t>- Vznik a rozvoj specifických nástrojů k prevenci a řešení problémů v sociálně vyloučených lokalitách (zohledňující rovněž kriminalitu a veřejný pořádek) s využitím znalosti lokálního prostředí;</a:t>
            </a:r>
            <a:br>
              <a:rPr lang="cs-CZ" dirty="0"/>
            </a:br>
            <a:r>
              <a:rPr lang="cs-CZ" dirty="0"/>
              <a:t>- Podpora prorodinných opatření obcí a dalších aktérů na místní úrovni.</a:t>
            </a:r>
          </a:p>
          <a:p>
            <a:pPr marL="228600" lvl="1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847460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848872" cy="1656184"/>
          </a:xfrm>
        </p:spPr>
        <p:txBody>
          <a:bodyPr/>
          <a:lstStyle/>
          <a:p>
            <a:r>
              <a:rPr lang="cs-CZ" dirty="0" smtClean="0"/>
              <a:t>OP Z </a:t>
            </a:r>
            <a:r>
              <a:rPr lang="cs-CZ" dirty="0"/>
              <a:t>se zaměřením na církevní organizace 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424936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Církevní organizace zpravidla nejsou přímo uvedené (NNO), ale pokud plní úlohu poskytovatelů služeb mohou čerpat dotace   </a:t>
            </a:r>
            <a:endParaRPr lang="cs-CZ" b="1" dirty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PO1 </a:t>
            </a:r>
            <a:r>
              <a:rPr lang="pl-PL" b="1" dirty="0" smtClean="0"/>
              <a:t>Podpora </a:t>
            </a:r>
            <a:r>
              <a:rPr lang="pl-PL" b="1" dirty="0"/>
              <a:t>zaměstnanosti a adaptability pracovní </a:t>
            </a:r>
            <a:r>
              <a:rPr lang="pl-PL" b="1" dirty="0" smtClean="0"/>
              <a:t>síly</a:t>
            </a:r>
          </a:p>
          <a:p>
            <a:pPr>
              <a:spcBef>
                <a:spcPts val="600"/>
              </a:spcBef>
            </a:pPr>
            <a:r>
              <a:rPr lang="cs-CZ" dirty="0"/>
              <a:t>IP 1.1.</a:t>
            </a:r>
          </a:p>
          <a:p>
            <a:pPr lvl="1"/>
            <a:r>
              <a:rPr lang="cs-CZ" dirty="0"/>
              <a:t>SC    Zvýšit zaměstnanost podpořených osob, zejména starších, mladších, </a:t>
            </a:r>
            <a:r>
              <a:rPr lang="cs-CZ" dirty="0" err="1"/>
              <a:t>nízkokvalifikovaných</a:t>
            </a:r>
            <a:r>
              <a:rPr lang="cs-CZ" dirty="0"/>
              <a:t> a znevýhodněných </a:t>
            </a:r>
          </a:p>
          <a:p>
            <a:pPr>
              <a:spcBef>
                <a:spcPts val="600"/>
              </a:spcBef>
            </a:pPr>
            <a:r>
              <a:rPr lang="cs-CZ" dirty="0"/>
              <a:t>IP 1.2 </a:t>
            </a:r>
          </a:p>
          <a:p>
            <a:pPr lvl="1"/>
            <a:r>
              <a:rPr lang="cs-CZ" dirty="0"/>
              <a:t>SC Snížit rozdíly v postavení žen a mužů na trhu </a:t>
            </a:r>
            <a:r>
              <a:rPr lang="cs-CZ" dirty="0" smtClean="0"/>
              <a:t>práce</a:t>
            </a:r>
            <a:endParaRPr lang="pl-PL" dirty="0" smtClean="0"/>
          </a:p>
          <a:p>
            <a:pPr marL="228600" lvl="1">
              <a:spcBef>
                <a:spcPts val="2000"/>
              </a:spcBef>
              <a:buClr>
                <a:schemeClr val="accent1"/>
              </a:buClr>
            </a:pPr>
            <a:endParaRPr lang="cs-CZ" sz="2000" dirty="0" smtClean="0"/>
          </a:p>
          <a:p>
            <a:pPr marL="228600" lvl="2" indent="0">
              <a:spcBef>
                <a:spcPts val="2000"/>
              </a:spcBef>
              <a:buNone/>
            </a:pPr>
            <a:endParaRPr lang="cs-CZ" sz="2000" dirty="0"/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30118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556313" cy="1116106"/>
          </a:xfrm>
        </p:spPr>
        <p:txBody>
          <a:bodyPr/>
          <a:lstStyle/>
          <a:p>
            <a:r>
              <a:rPr lang="cs-CZ" dirty="0" smtClean="0"/>
              <a:t>OP Z </a:t>
            </a:r>
            <a:r>
              <a:rPr lang="cs-CZ" dirty="0"/>
              <a:t>se zaměřením na církevní organizace </a:t>
            </a:r>
            <a:r>
              <a:rPr lang="cs-CZ" dirty="0" smtClean="0"/>
              <a:t>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700808"/>
            <a:ext cx="8208912" cy="4824536"/>
          </a:xfrm>
        </p:spPr>
        <p:txBody>
          <a:bodyPr>
            <a:normAutofit lnSpcReduction="10000"/>
          </a:bodyPr>
          <a:lstStyle/>
          <a:p>
            <a:pPr marL="0" lvl="1" indent="0">
              <a:spcBef>
                <a:spcPts val="2000"/>
              </a:spcBef>
              <a:buClr>
                <a:schemeClr val="accent1"/>
              </a:buClr>
              <a:buNone/>
            </a:pPr>
            <a:r>
              <a:rPr lang="cs-CZ" sz="2000" b="1" dirty="0"/>
              <a:t>PO2 Sociální začleňování a boj s chudobou</a:t>
            </a:r>
            <a:r>
              <a:rPr lang="cs-CZ" dirty="0"/>
              <a:t>	</a:t>
            </a:r>
          </a:p>
          <a:p>
            <a:pPr marL="342900" lvl="1">
              <a:spcAft>
                <a:spcPts val="600"/>
              </a:spcAft>
              <a:buClr>
                <a:schemeClr val="accent1"/>
              </a:buClr>
            </a:pPr>
            <a:r>
              <a:rPr lang="cs-CZ" sz="2100" dirty="0"/>
              <a:t>IP 2.1</a:t>
            </a:r>
          </a:p>
          <a:p>
            <a:pPr lvl="1"/>
            <a:r>
              <a:rPr lang="cs-CZ" dirty="0"/>
              <a:t>SC1 Zvýšit uplatnitelnost osob ohrožených sociálním vyloučením nebo sociálně vyloučených ve společnosti a na trhu práce</a:t>
            </a:r>
          </a:p>
          <a:p>
            <a:pPr lvl="1"/>
            <a:r>
              <a:rPr lang="cs-CZ" dirty="0"/>
              <a:t>SC2 Rozvoj sektoru sociální ekonomiky</a:t>
            </a:r>
          </a:p>
          <a:p>
            <a:pPr marL="342900" lvl="1">
              <a:spcAft>
                <a:spcPts val="600"/>
              </a:spcAft>
              <a:buClr>
                <a:schemeClr val="accent1"/>
              </a:buClr>
            </a:pPr>
            <a:r>
              <a:rPr lang="cs-CZ" sz="2100" dirty="0"/>
              <a:t>IP 2.2</a:t>
            </a:r>
          </a:p>
          <a:p>
            <a:pPr lvl="1"/>
            <a:r>
              <a:rPr lang="cs-CZ" dirty="0"/>
              <a:t>SC1 Zvýšit kvalitu a udržitelnost systému sociálních služeb, služeb pro rodiny a děti a dalších navazujících služeb podporujících sociální začleňování </a:t>
            </a:r>
          </a:p>
          <a:p>
            <a:pPr lvl="1"/>
            <a:r>
              <a:rPr lang="cs-CZ" dirty="0"/>
              <a:t>SC2 Zvýšit dostupnost a efektivitu zdravotních služeb a umožnit přesun těžiště psychiatrické péče do </a:t>
            </a:r>
            <a:r>
              <a:rPr lang="cs-CZ" dirty="0" smtClean="0"/>
              <a:t>komunity</a:t>
            </a:r>
          </a:p>
          <a:p>
            <a:pPr marL="0" indent="0">
              <a:buNone/>
            </a:pPr>
            <a:r>
              <a:rPr lang="cs-CZ" b="1" dirty="0" smtClean="0"/>
              <a:t>PO3 Sociální </a:t>
            </a:r>
            <a:r>
              <a:rPr lang="cs-CZ" b="1" dirty="0"/>
              <a:t>inovace a mezinárodní </a:t>
            </a:r>
            <a:r>
              <a:rPr lang="cs-CZ" b="1" dirty="0" smtClean="0"/>
              <a:t>spolupráce</a:t>
            </a:r>
          </a:p>
          <a:p>
            <a:pPr lvl="1"/>
            <a:r>
              <a:rPr lang="cs-CZ" dirty="0"/>
              <a:t>SC 1 Zvýšit kvalitu a kvantitu využívání  sociálních inovací a mezinárodní spolupráce v tematických oblastech OPZ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2735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VVV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8474" y="1628800"/>
            <a:ext cx="7556313" cy="4497363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Vzhledem k charakteru OP VVV nepředpokládá ŘO přímé využití integrovaného nástroje CLLD, nicméně Místní akční skupiny (MAS) budou využity jako prostředek pro zvyšování absorpční kapacity a zajištění monitoringu specifických problémů daného území. Koordinační role MAS při realizaci intervencí ve prospěch rozvoje venkova vychází z detailní znalosti místních podmínek a široké spolupráce s místními aktéry. </a:t>
            </a:r>
            <a:endParaRPr lang="cs-CZ" dirty="0" smtClean="0"/>
          </a:p>
          <a:p>
            <a:r>
              <a:rPr lang="cs-CZ" dirty="0" smtClean="0"/>
              <a:t>Hlubší </a:t>
            </a:r>
            <a:r>
              <a:rPr lang="cs-CZ" dirty="0"/>
              <a:t>znalost místních problémů, dovednost zacílení na specifické problémy v místě působnosti MAS jsou výhody, které budou využity v rámci implementace OP VVV. Na základě dohody ŘO s MMR-NOK a Národní sítí Místních akčních skupin (NS MAS) je hlavní úkol MAS spatřován v jejich práci s územím - práce s žadateli, komunikace v území působnosti MAS, informační podpora MŠ, ZŠ a jejich zřizovatelů, navazování spolupráce s územními aktéry při tvorbě MAP.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09705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OP VVV – intervence využitelné církevními organizacemi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7587243" cy="4752528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1800"/>
              </a:spcBef>
            </a:pPr>
            <a:r>
              <a:rPr lang="cs-CZ" dirty="0"/>
              <a:t>IP 3.1	SC </a:t>
            </a:r>
            <a:r>
              <a:rPr lang="cs-CZ" dirty="0" smtClean="0"/>
              <a:t>1 Zvýšení </a:t>
            </a:r>
            <a:r>
              <a:rPr lang="cs-CZ" dirty="0"/>
              <a:t>kvality předškolního vzdělávání včetně usnadnění přechodu dětí na ZŠ a ZŠ </a:t>
            </a:r>
          </a:p>
          <a:p>
            <a:pPr>
              <a:spcBef>
                <a:spcPts val="1800"/>
              </a:spcBef>
            </a:pPr>
            <a:r>
              <a:rPr lang="cs-CZ" dirty="0" smtClean="0"/>
              <a:t>SC 2 Zlepšení </a:t>
            </a:r>
            <a:r>
              <a:rPr lang="cs-CZ" dirty="0"/>
              <a:t>kvality vzdělávání a výsledků žáků v klíčových kompetencích</a:t>
            </a:r>
          </a:p>
          <a:p>
            <a:pPr>
              <a:spcBef>
                <a:spcPts val="1800"/>
              </a:spcBef>
            </a:pPr>
            <a:r>
              <a:rPr lang="cs-CZ" dirty="0" smtClean="0"/>
              <a:t>SC 3 Rozvoj </a:t>
            </a:r>
            <a:r>
              <a:rPr lang="cs-CZ" dirty="0"/>
              <a:t>systému strategického řízení a hodnocení kvality ve vzdělávání</a:t>
            </a:r>
          </a:p>
          <a:p>
            <a:pPr>
              <a:spcBef>
                <a:spcPts val="1800"/>
              </a:spcBef>
            </a:pPr>
            <a:r>
              <a:rPr lang="cs-CZ" dirty="0" smtClean="0"/>
              <a:t>SC 4 Zkvalitnění </a:t>
            </a:r>
            <a:r>
              <a:rPr lang="cs-CZ" dirty="0"/>
              <a:t>přípravy budoucích a začínajících pedagogických pracovníků</a:t>
            </a:r>
          </a:p>
          <a:p>
            <a:pPr>
              <a:spcBef>
                <a:spcPts val="1800"/>
              </a:spcBef>
            </a:pPr>
            <a:r>
              <a:rPr lang="cs-CZ" dirty="0" smtClean="0"/>
              <a:t>SC 5 Zvýšení </a:t>
            </a:r>
            <a:r>
              <a:rPr lang="cs-CZ" dirty="0"/>
              <a:t>kvality vzdělávání a odborné přípravy včetně posílení jejich relevance pro trh </a:t>
            </a:r>
            <a:r>
              <a:rPr lang="cs-CZ" dirty="0" smtClean="0"/>
              <a:t>práce</a:t>
            </a:r>
          </a:p>
          <a:p>
            <a:pPr marL="0" indent="0">
              <a:spcBef>
                <a:spcPts val="1800"/>
              </a:spcBef>
              <a:buNone/>
            </a:pPr>
            <a:endParaRPr lang="cs-CZ" dirty="0"/>
          </a:p>
          <a:p>
            <a:pPr>
              <a:spcBef>
                <a:spcPts val="1800"/>
              </a:spcBef>
            </a:pPr>
            <a:r>
              <a:rPr lang="cs-CZ" dirty="0"/>
              <a:t>IP 3.2	SC </a:t>
            </a:r>
            <a:r>
              <a:rPr lang="cs-CZ" dirty="0" smtClean="0"/>
              <a:t>1 Kvalitní </a:t>
            </a:r>
            <a:r>
              <a:rPr lang="cs-CZ" dirty="0"/>
              <a:t>podmínky pro inkluzivní vzdělávání</a:t>
            </a:r>
          </a:p>
          <a:p>
            <a:pPr>
              <a:spcBef>
                <a:spcPts val="1800"/>
              </a:spcBef>
            </a:pPr>
            <a:r>
              <a:rPr lang="cs-CZ" dirty="0"/>
              <a:t>I</a:t>
            </a:r>
            <a:r>
              <a:rPr lang="cs-CZ" dirty="0" smtClean="0"/>
              <a:t>P </a:t>
            </a:r>
            <a:r>
              <a:rPr lang="cs-CZ" dirty="0"/>
              <a:t>3.3	SC </a:t>
            </a:r>
            <a:r>
              <a:rPr lang="cs-CZ" dirty="0" smtClean="0"/>
              <a:t>2 Sociální </a:t>
            </a:r>
            <a:r>
              <a:rPr lang="cs-CZ" dirty="0"/>
              <a:t>integrace dětí a žáků včetně začleňování romských dětí do vzdělávání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7703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Dotační titul č. 1 – Podpora vítězů soutěže Vesnice roku Budou podporovány akce zaměřené na: • obnovu a údržbu venkovské zástavby (s výjimkou bytového fondu) a občanské vybavenosti (např. radnice, školy, předškolní zařízení, kulturní zařízení, hasičské zbrojnice, sakrální stavby, hřbitovy, drobné stavby), • komplexní úpravu veřejných prostranství, • obnovu a zřizování veřejné zeleně, • rekonstrukci a výstavbu místních komunikací, stezek a veřejného osvětlení, • přípravu a realizaci propagačních materiálů obce a prezentace obce v souvislosti s umístěním v soutěži Vesnice roku.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927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Dotační </a:t>
            </a:r>
            <a:r>
              <a:rPr lang="cs-CZ" dirty="0"/>
              <a:t>titul č. 2 – Podpora zapojení dětí a mládeže do komunitního života v obci Budou podporovány akce s výstupy sloužícími převážně dětem a mládeži, na jejichž výběru a přípravě (resp. realizaci) se děti a mládež prokazatelně podílely (resp. budou podílet), a které jsou zaměřené na: • obnovu a údržbu venkovské zástavby a občanské vybavenosti (např. školy, předškolní zařízení, kulturní zařízení), • úpravu veřejných prostranství, • obnovu a zřizování veřejné zeleně, • rekonstrukci nebo vybudování zařízení pro volnočasové aktivity (hřiště, klubovny, cyklostezky, bruslařské dráhy, naučné stezky apod.). </a:t>
            </a:r>
            <a:endParaRPr lang="cs-CZ" dirty="0" smtClean="0"/>
          </a:p>
          <a:p>
            <a:r>
              <a:rPr lang="cs-CZ" dirty="0"/>
              <a:t>Obec do 3000 obyvatel (včetně) k datu 31. 12. 2014, nikoli např. obcí zřízená právnická osoba. Obec musí mít zpracovaný a zastupitelstvem schválený strategický rozvojový dokument. • Svazek obcí 1), který je registrován v souladu se zákonem o obcích 2), a to pouze v případě, že žadatelem nemůže být jedna obec, protože akce zasahuje do katastrálního území více obcí. Svazek obcí musí mít zpracovaný a nejvyšším orgánem svazku obcí schválený strategický rozvojový dokument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89270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smtClean="0"/>
              <a:t>4.3 </a:t>
            </a:r>
            <a:r>
              <a:rPr lang="cs-CZ" dirty="0"/>
              <a:t>Dotační titul č. 3 – Podpora spolupráce obcí na obnově a rozvoji venkova Budou podporovány akce nadregionálního významu zaměřené na: • prezentaci úspěšných projektů zaměřených na obnovu a rozvoj venkova, • výměnu zkušeností při přípravě projektů zaměřených na obnovu a rozvoj venkova, • podporu spolupráce a odborného vzdělávání zástupců obcí zaměřeného na obnovu a rozvoj venkova. </a:t>
            </a:r>
            <a:endParaRPr lang="cs-CZ" dirty="0" smtClean="0"/>
          </a:p>
          <a:p>
            <a:r>
              <a:rPr lang="cs-CZ" dirty="0"/>
              <a:t>Obec do 3000 obyvatel (včetně) k datu 31. 12. 2014, nikoli např. obcí zřízená právnická osoba. Obec musí mít zpracovaný a zastupitelstvem schválený strategický rozvojový dokument. • Svazek obcí, který je registrován v souladu se zákonem o obcích. Svazek obcí musí mít zpracovaný a nejvyšším orgánem svazku obcí schválený strategický rozvojový dokument.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48789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835696" y="317376"/>
            <a:ext cx="7308303" cy="519336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40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>STAV OPERAČNÍCH PROGRAMŮ</a:t>
            </a:r>
            <a:endParaRPr lang="cs-CZ" altLang="cs-CZ" sz="4000" u="sng" dirty="0">
              <a:solidFill>
                <a:schemeClr val="tx1"/>
              </a:solidFill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1412776"/>
            <a:ext cx="7200800" cy="4896544"/>
          </a:xfrm>
        </p:spPr>
        <p:txBody>
          <a:bodyPr>
            <a:normAutofit/>
          </a:bodyPr>
          <a:lstStyle/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cs-CZ" sz="2000" b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Finální fáze vyjednávání programového období 2014-2020 a programů - řídicí orgány vyjednávají s EK o konečné </a:t>
            </a:r>
            <a:r>
              <a:rPr lang="cs-CZ" sz="2000" b="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podobě operačních </a:t>
            </a:r>
            <a:r>
              <a:rPr lang="cs-CZ" sz="2000" b="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programů</a:t>
            </a:r>
          </a:p>
          <a:p>
            <a:pPr lvl="2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altLang="cs-CZ" sz="20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2000" b="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Schválení OP květen - červen 2015</a:t>
            </a:r>
          </a:p>
          <a:p>
            <a:pPr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2000" b="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ŘO OP připravily indikativní</a:t>
            </a:r>
            <a:r>
              <a:rPr lang="cs-CZ" altLang="cs-CZ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harmonogramy výzev </a:t>
            </a:r>
          </a:p>
          <a:p>
            <a:pPr lvl="2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2000" b="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spuštění výzev pro individuální projekty -&gt; začátek čerpání</a:t>
            </a:r>
          </a:p>
          <a:p>
            <a:pPr lvl="2">
              <a:lnSpc>
                <a:spcPct val="114000"/>
              </a:lnSpc>
              <a:spcBef>
                <a:spcPts val="0"/>
              </a:spcBef>
              <a:spcAft>
                <a:spcPts val="0"/>
              </a:spcAft>
            </a:pPr>
            <a:r>
              <a:rPr lang="cs-CZ" altLang="cs-CZ" sz="2000" b="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Předpokládaný termín výzev pro obce </a:t>
            </a:r>
            <a:r>
              <a:rPr lang="cs-CZ" altLang="cs-CZ" sz="20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duben reálně červen roku 2015</a:t>
            </a:r>
            <a:endParaRPr lang="cs-CZ" altLang="cs-CZ" sz="20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Příprava implementačních dokumentů a příruček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Příprava znění výzev</a:t>
            </a:r>
          </a:p>
          <a:p>
            <a:pPr>
              <a:lnSpc>
                <a:spcPct val="114000"/>
              </a:lnSpc>
              <a:spcBef>
                <a:spcPts val="0"/>
              </a:spcBef>
            </a:pPr>
            <a:r>
              <a:rPr lang="cs-CZ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Příprava informačního systému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cs-CZ" b="0" dirty="0" smtClean="0">
              <a:solidFill>
                <a:srgbClr val="002060"/>
              </a:solidFill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C854E-B76C-42D3-83CF-3E046D2C150F}" type="slidenum">
              <a:rPr lang="de-AT" smtClean="0">
                <a:solidFill>
                  <a:srgbClr val="808080"/>
                </a:solidFill>
              </a:rPr>
              <a:pPr>
                <a:defRPr/>
              </a:pPr>
              <a:t>2</a:t>
            </a:fld>
            <a:endParaRPr lang="de-AT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56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4.4 </a:t>
            </a:r>
            <a:r>
              <a:rPr lang="cs-CZ" dirty="0"/>
              <a:t>Dotační titul č. 4 - Podpora obnovy drobných sakrálních staveb v obci Budou podporovány akce zaměřené na obnovu drobných sakrálních staveb nalézajících se v katastrálním území obce, které nejsou prohlášeny kulturní památkou a jsou v majetku obce. Jedná se zejména o obnovu staveb jako: Příloha č. 1 RM č. 77/2015 Č. j.: MMR - 17617/2015-52 3 • kaple, kaplička, • socha, • boží muka, kříž, smírčí kříž, • úprava nejbližšího prostranství v okolí drobných sakrálních staveb</a:t>
            </a:r>
            <a:r>
              <a:rPr lang="cs-CZ" dirty="0" smtClean="0"/>
              <a:t>.</a:t>
            </a:r>
          </a:p>
          <a:p>
            <a:r>
              <a:rPr lang="cs-CZ" dirty="0"/>
              <a:t>Obec do 3000 obyvatel (včetně) k datu 31. 12. 2014 (nikoli např. obcí zřízená právnická osoba). Obec musí mít zpracovaný a zastupitelstvem schválený strategický rozvojový dokument. • Svazek obcí, který je registrován v souladu se zákonem o obcích, a to pouze v případě, že žadatelem nemůže být jedna obec, protože akce zasahuje do katastrálního území více obcí. Svazek obcí musí mít zpracovaný a nejvyšším orgánem svazku obcí schválený strategický rozvojový dokument.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15389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Termín ukončení příjmu žádostí je 25. června 2015</a:t>
            </a:r>
            <a:r>
              <a:rPr lang="cs-CZ" b="1" dirty="0" smtClean="0"/>
              <a:t>.</a:t>
            </a:r>
          </a:p>
          <a:p>
            <a:endParaRPr lang="cs-CZ" b="1" dirty="0"/>
          </a:p>
          <a:p>
            <a:r>
              <a:rPr lang="cs-CZ" smtClean="0"/>
              <a:t>Pro </a:t>
            </a:r>
            <a:r>
              <a:rPr lang="cs-CZ" dirty="0"/>
              <a:t>dotační titul č. </a:t>
            </a:r>
            <a:r>
              <a:rPr lang="cs-CZ" dirty="0" smtClean="0"/>
              <a:t>1Dotace </a:t>
            </a:r>
            <a:r>
              <a:rPr lang="cs-CZ" dirty="0"/>
              <a:t>je poskytována až do výše 80 % skutečně vynaložených uznatelných nákladů akce. </a:t>
            </a:r>
          </a:p>
          <a:p>
            <a:r>
              <a:rPr lang="cs-CZ" dirty="0" smtClean="0"/>
              <a:t>Pro </a:t>
            </a:r>
            <a:r>
              <a:rPr lang="cs-CZ" dirty="0"/>
              <a:t>dotační titul č. 2: Dotace je poskytována až do výše 70 % skutečně vynaložených uznatelných nákladů akce. Dolní limit dotace na jednu akci činí 50 tis. Kč. Horní limit dotace na jednu akci činí 400 tis. Kč. </a:t>
            </a:r>
            <a:endParaRPr lang="cs-CZ" dirty="0" smtClean="0"/>
          </a:p>
          <a:p>
            <a:r>
              <a:rPr lang="cs-CZ" dirty="0" smtClean="0"/>
              <a:t> </a:t>
            </a:r>
            <a:r>
              <a:rPr lang="cs-CZ" dirty="0"/>
              <a:t>Pro dotační titul č. 3: Dotace je poskytována až do výše 70 % skutečně vynaložených uznatelných nákladů akce. Horní limit dotace na jednu akci činí 200 tis. Kč. 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/>
              <a:t>dotační titul č. 4: Dotace je poskytována až do výše 70 % skutečně vynaložených uznatelných nákladů akce. Dolní limit dotace na jednu akci činí 50 tis. Kč. Horní limit dotace na jednu akci činí 300 tis. </a:t>
            </a:r>
            <a:r>
              <a:rPr lang="cs-CZ" dirty="0" smtClean="0"/>
              <a:t>Kč</a:t>
            </a:r>
            <a:r>
              <a:rPr lang="cs-CZ" dirty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98892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obnovy a rozvoje venkova (MMR)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4.3 </a:t>
            </a:r>
            <a:r>
              <a:rPr lang="cs-CZ" dirty="0"/>
              <a:t>Dotační titul č. 3 – Podpora spolupráce obcí na obnově a rozvoji venkova Budou podporovány akce nadregionálního významu zaměřené na: • prezentaci úspěšných projektů zaměřených na obnovu a rozvoj venkova, • výměnu zkušeností při přípravě projektů zaměřených na obnovu a rozvoj venkova, • podporu spolupráce a odborného vzdělávání zástupců obcí zaměřeného na obnovu a rozvoj venkova. 4.4 Dotační titul č. 4 - Podpora obnovy drobných sakrálních staveb v obci Budou podporovány akce zaměřené na obnovu drobných sakrálních staveb nalézajících se v katastrálním území obce, které nejsou prohlášeny kulturní památkou a jsou v majetku obce. Jedná se zejména o obnovu staveb jako: Příloha č. 1 RM č. 77/2015 Č. j.: MMR - 17617/2015-52 3 • kaple, kaplička, • socha, • boží muka, kříž, smírčí kříž, • úprava nejbližšího prostranství v okolí drobných sakrálních staveb.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9889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2589213" y="450850"/>
            <a:ext cx="5895975" cy="858838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4000" dirty="0" smtClean="0">
                <a:solidFill>
                  <a:schemeClr val="bg1"/>
                </a:solidFill>
                <a:ea typeface="ＭＳ Ｐゴシック" pitchFamily="34" charset="-128"/>
              </a:rPr>
              <a:t/>
            </a:r>
            <a:br>
              <a:rPr lang="cs-CZ" altLang="cs-CZ" sz="4000" dirty="0" smtClean="0">
                <a:solidFill>
                  <a:schemeClr val="bg1"/>
                </a:solidFill>
                <a:ea typeface="ＭＳ Ｐゴシック" pitchFamily="34" charset="-128"/>
              </a:rPr>
            </a:br>
            <a:r>
              <a:rPr lang="cs-CZ" altLang="cs-CZ" sz="4400" b="1" u="sng" cap="none" dirty="0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Kontakt</a:t>
            </a:r>
            <a:r>
              <a:rPr lang="cs-CZ" altLang="cs-CZ" sz="4000" cap="none" dirty="0" smtClean="0">
                <a:solidFill>
                  <a:schemeClr val="bg1"/>
                </a:solidFill>
                <a:ea typeface="ＭＳ Ｐゴシック" pitchFamily="34" charset="-128"/>
                <a:sym typeface="Wingdings" pitchFamily="2" charset="2"/>
              </a:rPr>
              <a:t/>
            </a:r>
            <a:br>
              <a:rPr lang="cs-CZ" altLang="cs-CZ" sz="4000" cap="none" dirty="0" smtClean="0">
                <a:solidFill>
                  <a:schemeClr val="bg1"/>
                </a:solidFill>
                <a:ea typeface="ＭＳ Ｐゴシック" pitchFamily="34" charset="-128"/>
                <a:sym typeface="Wingdings" pitchFamily="2" charset="2"/>
              </a:rPr>
            </a:br>
            <a:endParaRPr lang="cs-CZ" altLang="cs-CZ" sz="4000" dirty="0" smtClean="0">
              <a:solidFill>
                <a:schemeClr val="bg1"/>
              </a:solidFill>
              <a:ea typeface="ＭＳ Ｐゴシック" pitchFamily="34" charset="-128"/>
              <a:sym typeface="Wingdings" pitchFamily="2" charset="2"/>
            </a:endParaRP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2520950" y="1804988"/>
            <a:ext cx="5883275" cy="3840162"/>
          </a:xfrm>
        </p:spPr>
        <p:txBody>
          <a:bodyPr/>
          <a:lstStyle/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cs-CZ" altLang="cs-CZ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cs-CZ" altLang="cs-CZ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buFontTx/>
              <a:buNone/>
            </a:pPr>
            <a:r>
              <a:rPr lang="cs-CZ" altLang="cs-CZ" sz="2800" dirty="0" smtClean="0">
                <a:solidFill>
                  <a:schemeClr val="accent2"/>
                </a:solidFill>
                <a:latin typeface="Tahoma"/>
                <a:ea typeface="ＭＳ Ｐゴシック" pitchFamily="34" charset="-128"/>
                <a:cs typeface="Tahoma"/>
                <a:sym typeface="Wingdings" pitchFamily="2" charset="2"/>
              </a:rPr>
              <a:t>Děkuji za pozornost</a:t>
            </a:r>
          </a:p>
          <a:p>
            <a:pPr>
              <a:buFontTx/>
              <a:buNone/>
            </a:pPr>
            <a:r>
              <a:rPr lang="cs-CZ" altLang="cs-C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/>
            </a:r>
            <a:br>
              <a:rPr lang="cs-CZ" altLang="cs-CZ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</a:br>
            <a:r>
              <a:rPr lang="cs-CZ" altLang="cs-CZ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>		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Ing</a:t>
            </a:r>
            <a:r>
              <a:rPr lang="cs-CZ" altLang="cs-CZ" sz="2400" b="1" dirty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. Marek Jetmar, </a:t>
            </a:r>
            <a:r>
              <a:rPr lang="cs-CZ" altLang="cs-CZ" sz="24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Ph.D</a:t>
            </a:r>
            <a:endParaRPr lang="cs-CZ" altLang="cs-CZ" sz="2400" b="1" dirty="0" smtClean="0">
              <a:solidFill>
                <a:schemeClr val="tx1"/>
              </a:solidFill>
              <a:latin typeface="Calibri" panose="020F0502020204030204" pitchFamily="34" charset="0"/>
              <a:ea typeface="ＭＳ Ｐゴシック" pitchFamily="34" charset="-128"/>
            </a:endParaRPr>
          </a:p>
          <a:p>
            <a:pPr>
              <a:buFontTx/>
              <a:buNone/>
            </a:pPr>
            <a:r>
              <a:rPr lang="cs-CZ" altLang="cs-CZ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			</a:t>
            </a:r>
            <a:r>
              <a:rPr lang="cs-CZ" altLang="cs-CZ" sz="24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jetmar.marek</a:t>
            </a:r>
            <a:r>
              <a:rPr lang="cs-CZ" altLang="cs-CZ" sz="2400" b="1" dirty="0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@seznam.</a:t>
            </a:r>
            <a:r>
              <a:rPr lang="cs-CZ" altLang="cs-CZ" sz="2400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ＭＳ Ｐゴシック" pitchFamily="34" charset="-128"/>
              </a:rPr>
              <a:t>cz</a:t>
            </a:r>
            <a:endParaRPr lang="cs-CZ" altLang="cs-CZ" sz="2400" b="1" dirty="0" smtClean="0">
              <a:ea typeface="ＭＳ Ｐゴシック" pitchFamily="34" charset="-128"/>
            </a:endParaRPr>
          </a:p>
        </p:txBody>
      </p:sp>
      <p:sp>
        <p:nvSpPr>
          <p:cNvPr id="8194" name="Rectangle 17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spcAft>
                <a:spcPct val="60000"/>
              </a:spcAft>
              <a:buChar char="•"/>
              <a:defRPr sz="2400" b="1">
                <a:solidFill>
                  <a:srgbClr val="990033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20000"/>
              </a:spcBef>
              <a:spcAft>
                <a:spcPct val="50000"/>
              </a:spcAft>
              <a:buClr>
                <a:srgbClr val="336699"/>
              </a:buClr>
              <a:buChar char="–"/>
              <a:defRPr sz="16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 b="1">
                <a:solidFill>
                  <a:srgbClr val="336699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har char="•"/>
              <a:defRPr sz="1600" b="1">
                <a:solidFill>
                  <a:schemeClr val="bg2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  <a:buFontTx/>
              <a:buNone/>
            </a:pPr>
            <a:fld id="{39DD42EB-937D-4FAB-8DD4-F25610E52574}" type="slidenum">
              <a:rPr lang="de-AT" altLang="cs-CZ" sz="1400" smtClean="0">
                <a:solidFill>
                  <a:schemeClr val="bg2"/>
                </a:solidFill>
                <a:cs typeface="Arial" charset="0"/>
              </a:rPr>
              <a:pPr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23</a:t>
            </a:fld>
            <a:endParaRPr lang="de-AT" altLang="cs-CZ" sz="1400" smtClean="0">
              <a:solidFill>
                <a:schemeClr val="bg2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31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>
            <a:spLocks noGrp="1"/>
          </p:cNvSpPr>
          <p:nvPr>
            <p:ph type="title"/>
          </p:nvPr>
        </p:nvSpPr>
        <p:spPr>
          <a:xfrm>
            <a:off x="1835696" y="188640"/>
            <a:ext cx="7308303" cy="519336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4000" b="1" u="sng" cap="none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34" charset="-128"/>
              </a:rPr>
              <a:t>Struktura </a:t>
            </a:r>
            <a:r>
              <a:rPr lang="cs-CZ" altLang="cs-CZ" sz="4000" b="1" u="sng" cap="none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34" charset="-128"/>
              </a:rPr>
              <a:t>n</a:t>
            </a:r>
            <a:r>
              <a:rPr lang="cs-CZ" altLang="cs-CZ" sz="4000" b="1" u="sng" cap="none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34" charset="-128"/>
              </a:rPr>
              <a:t>ových OP</a:t>
            </a:r>
            <a:endParaRPr lang="cs-CZ" altLang="cs-CZ" sz="4000" b="1" u="sng" cap="none" dirty="0">
              <a:solidFill>
                <a:schemeClr val="tx1"/>
              </a:solidFill>
              <a:effectLst/>
              <a:latin typeface="Calibri" panose="020F0502020204030204" pitchFamily="34" charset="0"/>
              <a:ea typeface="ＭＳ Ｐゴシック" pitchFamily="34" charset="-128"/>
            </a:endParaRPr>
          </a:p>
        </p:txBody>
      </p:sp>
      <p:graphicFrame>
        <p:nvGraphicFramePr>
          <p:cNvPr id="5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4452240"/>
              </p:ext>
            </p:extLst>
          </p:nvPr>
        </p:nvGraphicFramePr>
        <p:xfrm>
          <a:off x="573056" y="764704"/>
          <a:ext cx="8020575" cy="5888736"/>
        </p:xfrm>
        <a:graphic>
          <a:graphicData uri="http://schemas.openxmlformats.org/drawingml/2006/table">
            <a:tbl>
              <a:tblPr firstRow="1" firstCol="1" bandRow="1"/>
              <a:tblGrid>
                <a:gridCol w="3824859"/>
                <a:gridCol w="4195716"/>
              </a:tblGrid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Programy 2007-2013</a:t>
                      </a:r>
                      <a:endParaRPr lang="cs-CZ" sz="1600" dirty="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b="1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Programy 2014-2020</a:t>
                      </a:r>
                      <a:endParaRPr lang="cs-CZ" sz="1600"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Doprava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Doprava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Životní prostředí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Životní prostředí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</a:tr>
              <a:tr h="2458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Podnikání a inovace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Podnikání a inovace pro konkurenceschopnost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Výzkum a vývoj pro inovace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Výzkum, vývoj a vzdělávání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Vzdělávání pro konkurenceschopnost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Lidské zdroje a zaměstnanost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Zaměstnanost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Technická pomoc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Technická pomoc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 rozvoje venkova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Program rozvoje venkova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Rybářství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Rybářství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Integrovaný operační program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rowSpan="8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Integrovaný regionální operační program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Severozápad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Severovýchod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Moravskoslezsko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Střední Morava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Střední Čechy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Jihovýchod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ROP Jihozápad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Praha Konkurenceschopnost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Praha pól růstu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</a:tr>
              <a:tr h="2250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OP Praha Adaptabilita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CAEF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C854E-B76C-42D3-83CF-3E046D2C150F}" type="slidenum">
              <a:rPr lang="de-AT" smtClean="0">
                <a:solidFill>
                  <a:srgbClr val="808080"/>
                </a:solidFill>
              </a:rPr>
              <a:pPr>
                <a:defRPr/>
              </a:pPr>
              <a:t>3</a:t>
            </a:fld>
            <a:endParaRPr lang="de-AT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03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260648"/>
            <a:ext cx="8028383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  <a:t/>
            </a:r>
            <a:br>
              <a:rPr lang="cs-CZ" altLang="cs-CZ" sz="32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ＭＳ Ｐゴシック" pitchFamily="34" charset="-128"/>
              </a:rPr>
            </a:br>
            <a:r>
              <a:rPr lang="cs-CZ" altLang="cs-CZ" b="1" u="sng" cap="none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ＭＳ Ｐゴシック" pitchFamily="34" charset="-128"/>
              </a:rPr>
              <a:t>Alokace nových Operačních Programů</a:t>
            </a:r>
            <a:endParaRPr lang="cs-CZ" b="1" cap="none" dirty="0">
              <a:solidFill>
                <a:schemeClr val="tx1"/>
              </a:solidFill>
              <a:effectLst/>
            </a:endParaRPr>
          </a:p>
        </p:txBody>
      </p:sp>
      <p:pic>
        <p:nvPicPr>
          <p:cNvPr id="5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95" b="5095"/>
          <a:stretch>
            <a:fillRect/>
          </a:stretch>
        </p:blipFill>
        <p:spPr>
          <a:prstGeom prst="rect">
            <a:avLst/>
          </a:prstGeom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C854E-B76C-42D3-83CF-3E046D2C150F}" type="slidenum">
              <a:rPr lang="de-AT" smtClean="0">
                <a:solidFill>
                  <a:srgbClr val="808080"/>
                </a:solidFill>
              </a:rPr>
              <a:pPr>
                <a:defRPr/>
              </a:pPr>
              <a:t>4</a:t>
            </a:fld>
            <a:endParaRPr lang="de-AT">
              <a:solidFill>
                <a:srgbClr val="80808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660232" y="4509120"/>
            <a:ext cx="1944216" cy="1477328"/>
          </a:xfrm>
          <a:prstGeom prst="rect">
            <a:avLst/>
          </a:prstGeom>
          <a:solidFill>
            <a:srgbClr val="C6DAF2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Dohoda o partnerství garantuje </a:t>
            </a:r>
          </a:p>
          <a:p>
            <a:pPr algn="ctr"/>
            <a:r>
              <a:rPr lang="cs-CZ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 ČR celkem </a:t>
            </a:r>
          </a:p>
          <a:p>
            <a:pPr algn="ctr"/>
            <a:r>
              <a:rPr lang="cs-CZ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600 mld. Kč</a:t>
            </a:r>
          </a:p>
        </p:txBody>
      </p:sp>
    </p:spTree>
    <p:extLst>
      <p:ext uri="{BB962C8B-B14F-4D97-AF65-F5344CB8AC3E}">
        <p14:creationId xmlns:p14="http://schemas.microsoft.com/office/powerpoint/2010/main" val="128597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čerpání financí v období 2014 – 2020 </a:t>
            </a:r>
            <a:br>
              <a:rPr lang="cs-CZ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1800" dirty="0" smtClean="0"/>
              <a:t>-</a:t>
            </a:r>
            <a:r>
              <a:rPr lang="cs-CZ" dirty="0" smtClean="0"/>
              <a:t> </a:t>
            </a:r>
            <a:r>
              <a:rPr lang="cs-CZ" sz="2800" dirty="0" smtClean="0"/>
              <a:t>prostřednictvím  MAS a </a:t>
            </a:r>
            <a:br>
              <a:rPr lang="cs-CZ" sz="2800" dirty="0" smtClean="0"/>
            </a:br>
            <a:r>
              <a:rPr lang="cs-CZ" sz="2800" dirty="0" smtClean="0"/>
              <a:t>- pro církevní organizace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3212976"/>
            <a:ext cx="7556313" cy="3273227"/>
          </a:xfrm>
        </p:spPr>
        <p:txBody>
          <a:bodyPr/>
          <a:lstStyle/>
          <a:p>
            <a:r>
              <a:rPr lang="cs-CZ" dirty="0" smtClean="0"/>
              <a:t>PRV</a:t>
            </a:r>
          </a:p>
          <a:p>
            <a:r>
              <a:rPr lang="cs-CZ" dirty="0" smtClean="0"/>
              <a:t>IROP</a:t>
            </a:r>
          </a:p>
          <a:p>
            <a:r>
              <a:rPr lang="cs-CZ" dirty="0" smtClean="0"/>
              <a:t>OP Z</a:t>
            </a:r>
          </a:p>
          <a:p>
            <a:r>
              <a:rPr lang="cs-CZ" dirty="0" smtClean="0"/>
              <a:t>OP VVV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68440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čerpání financí v období 2014 – 2020 </a:t>
            </a:r>
            <a:br>
              <a:rPr lang="cs-CZ" dirty="0" smtClean="0"/>
            </a:b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/>
              <a:t/>
            </a:r>
            <a:br>
              <a:rPr lang="cs-CZ" sz="1800" dirty="0"/>
            </a:br>
            <a:r>
              <a:rPr lang="cs-CZ" sz="2400" dirty="0" smtClean="0"/>
              <a:t>Role MAS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2708920"/>
            <a:ext cx="7556313" cy="3273227"/>
          </a:xfrm>
        </p:spPr>
        <p:txBody>
          <a:bodyPr>
            <a:normAutofit/>
          </a:bodyPr>
          <a:lstStyle/>
          <a:p>
            <a:r>
              <a:rPr lang="cs-CZ" dirty="0" smtClean="0"/>
              <a:t>PRV – unikátní mechanismus, rozděluji prostředky, všechny MAS</a:t>
            </a:r>
          </a:p>
          <a:p>
            <a:r>
              <a:rPr lang="cs-CZ" dirty="0"/>
              <a:t>IROP – </a:t>
            </a:r>
            <a:r>
              <a:rPr lang="cs-CZ" dirty="0" smtClean="0"/>
              <a:t>alternativní mechanismus k intervencím ŘO, </a:t>
            </a:r>
            <a:r>
              <a:rPr lang="cs-CZ" dirty="0"/>
              <a:t>rozděluji prostředky, všechny </a:t>
            </a:r>
            <a:r>
              <a:rPr lang="cs-CZ" dirty="0" smtClean="0"/>
              <a:t>MAS</a:t>
            </a:r>
          </a:p>
          <a:p>
            <a:r>
              <a:rPr lang="cs-CZ" dirty="0"/>
              <a:t>OPZ - IROP – alternativní mechanismus k intervencím ŘO, rozděluji prostředky, </a:t>
            </a:r>
            <a:r>
              <a:rPr lang="cs-CZ" dirty="0" smtClean="0"/>
              <a:t>vybrané MAS</a:t>
            </a:r>
          </a:p>
          <a:p>
            <a:r>
              <a:rPr lang="cs-CZ" dirty="0" smtClean="0"/>
              <a:t>OP VVV – podpůrná činnost v oblasti vzdělávání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8132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Program rozvoje venkova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628800"/>
            <a:ext cx="7731259" cy="4497363"/>
          </a:xfrm>
        </p:spPr>
        <p:txBody>
          <a:bodyPr>
            <a:normAutofit/>
          </a:bodyPr>
          <a:lstStyle/>
          <a:p>
            <a:r>
              <a:rPr lang="cs-CZ" dirty="0"/>
              <a:t>Priorita </a:t>
            </a:r>
            <a:r>
              <a:rPr lang="cs-CZ" dirty="0" smtClean="0"/>
              <a:t>1 – </a:t>
            </a:r>
            <a:r>
              <a:rPr lang="cs-CZ" dirty="0"/>
              <a:t>Podpora předávání znalostí a inovací v zemědělství, </a:t>
            </a:r>
            <a:r>
              <a:rPr lang="cs-CZ" dirty="0" smtClean="0"/>
              <a:t>lesnictví</a:t>
            </a:r>
          </a:p>
          <a:p>
            <a:r>
              <a:rPr lang="cs-CZ" dirty="0"/>
              <a:t>Priorita 2 – Zvýšení životaschopnosti a konkurenceschopnosti </a:t>
            </a:r>
            <a:r>
              <a:rPr lang="cs-CZ" dirty="0" smtClean="0"/>
              <a:t>zemědělství</a:t>
            </a:r>
          </a:p>
          <a:p>
            <a:r>
              <a:rPr lang="cs-CZ" dirty="0"/>
              <a:t>Priorita 3 – Podpora organizace potravinového řetězce </a:t>
            </a:r>
            <a:endParaRPr lang="cs-CZ" dirty="0" smtClean="0"/>
          </a:p>
          <a:p>
            <a:r>
              <a:rPr lang="cs-CZ" dirty="0"/>
              <a:t>Priorita 4 – Obnova, zachování a zlepšení ekosystémů vztažených k zemědělství a </a:t>
            </a:r>
            <a:r>
              <a:rPr lang="cs-CZ" dirty="0" smtClean="0"/>
              <a:t>lesnictví</a:t>
            </a:r>
          </a:p>
          <a:p>
            <a:r>
              <a:rPr lang="cs-CZ" dirty="0"/>
              <a:t>Priorita 5 – Podpora účinného využívání </a:t>
            </a:r>
            <a:r>
              <a:rPr lang="cs-CZ" dirty="0" smtClean="0"/>
              <a:t>zdrojů</a:t>
            </a:r>
          </a:p>
          <a:p>
            <a:r>
              <a:rPr lang="cs-CZ" dirty="0"/>
              <a:t>Priorita 6 – Podpora sociálního začleňování, snižování chudoby a hospodářského rozvoje 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5130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rozvoje venkova se za měřením na MAS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700808"/>
            <a:ext cx="8352928" cy="4968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Priorita </a:t>
            </a:r>
            <a:r>
              <a:rPr lang="cs-CZ" dirty="0"/>
              <a:t>6 – Podpora sociálního začleňování, snižování chudoby a hospodářského rozvoje </a:t>
            </a:r>
            <a:r>
              <a:rPr lang="cs-CZ" dirty="0" smtClean="0"/>
              <a:t>(CLLD – metoda Leader, MAS) </a:t>
            </a:r>
          </a:p>
          <a:p>
            <a:r>
              <a:rPr lang="cs-CZ" dirty="0" smtClean="0"/>
              <a:t>Opatření</a:t>
            </a:r>
            <a:r>
              <a:rPr lang="cs-CZ" dirty="0"/>
              <a:t>: </a:t>
            </a:r>
            <a:endParaRPr lang="cs-CZ" dirty="0" smtClean="0"/>
          </a:p>
          <a:p>
            <a:pPr lvl="1"/>
            <a:r>
              <a:rPr lang="cs-CZ" dirty="0" smtClean="0"/>
              <a:t>Investice </a:t>
            </a:r>
            <a:r>
              <a:rPr lang="cs-CZ" dirty="0"/>
              <a:t>do nezemědělských činností (19 1. </a:t>
            </a:r>
            <a:r>
              <a:rPr lang="cs-CZ" dirty="0" smtClean="0"/>
              <a:t>b), cílem je </a:t>
            </a:r>
            <a:r>
              <a:rPr lang="cs-CZ" dirty="0"/>
              <a:t>usnadnit diverzifikaci do nezemědělských činností a stimulovat tak vytváření pracovních </a:t>
            </a:r>
            <a:r>
              <a:rPr lang="cs-CZ" dirty="0" smtClean="0"/>
              <a:t>míst, </a:t>
            </a:r>
          </a:p>
          <a:p>
            <a:pPr lvl="2"/>
            <a:r>
              <a:rPr lang="cs-CZ" dirty="0"/>
              <a:t>B</a:t>
            </a:r>
            <a:r>
              <a:rPr lang="cs-CZ" dirty="0" smtClean="0"/>
              <a:t>udou </a:t>
            </a:r>
            <a:r>
              <a:rPr lang="cs-CZ" dirty="0"/>
              <a:t>podporovány stavební a technologické investice v zemědělských </a:t>
            </a:r>
            <a:r>
              <a:rPr lang="cs-CZ" dirty="0" smtClean="0"/>
              <a:t>podnicích, </a:t>
            </a:r>
            <a:r>
              <a:rPr lang="cs-CZ" dirty="0"/>
              <a:t>aby tak byl zajištěn nový zdroj příjmů z nezemědělských </a:t>
            </a:r>
            <a:r>
              <a:rPr lang="cs-CZ" dirty="0" smtClean="0"/>
              <a:t>činností</a:t>
            </a:r>
          </a:p>
          <a:p>
            <a:pPr lvl="2"/>
            <a:r>
              <a:rPr lang="cs-CZ" dirty="0"/>
              <a:t>P</a:t>
            </a:r>
            <a:r>
              <a:rPr lang="cs-CZ" dirty="0" smtClean="0"/>
              <a:t>odpora </a:t>
            </a:r>
            <a:r>
              <a:rPr lang="cs-CZ" dirty="0"/>
              <a:t>má vedle ekonomických přínosů pro příjemce dotace řadu dalších pozitivních faktorů pro venkov - umožňuje udržet pracovní místa a vytvářet nové pracovní příležitosti i pro nekvalifikované pracovní síly, napomáhá udržet zdroje i posílit ekonomický potenciál v regionu a v neposlední řadě přispívá k zachování nebo rozvoji služeb na venkově, a tím ke stabilizaci venkovských oblastí</a:t>
            </a:r>
            <a:r>
              <a:rPr lang="cs-CZ" dirty="0" smtClean="0"/>
              <a:t>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47850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7556313" cy="1116106"/>
          </a:xfrm>
        </p:spPr>
        <p:txBody>
          <a:bodyPr/>
          <a:lstStyle/>
          <a:p>
            <a:r>
              <a:rPr lang="cs-CZ" dirty="0"/>
              <a:t>IROP se zaměřením na MAS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497818-30D4-4A84-BE20-6923F33C2481}" type="slidenum">
              <a:rPr lang="de-AT" b="1" smtClean="0">
                <a:solidFill>
                  <a:srgbClr val="808080"/>
                </a:solidFill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de-AT" b="1">
              <a:solidFill>
                <a:srgbClr val="808080"/>
              </a:solidFill>
              <a:ea typeface="ＭＳ Ｐゴシック" pitchFamily="34" charset="-128"/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PO4 Komunitně vedený místní </a:t>
            </a:r>
            <a:r>
              <a:rPr lang="cs-CZ" dirty="0" smtClean="0"/>
              <a:t>rozvoj</a:t>
            </a:r>
          </a:p>
          <a:p>
            <a:r>
              <a:rPr lang="cs-CZ" dirty="0" smtClean="0"/>
              <a:t>SC </a:t>
            </a:r>
            <a:r>
              <a:rPr lang="cs-CZ" dirty="0"/>
              <a:t>4.1 – Posílení komunitně vedeného místního rozvoje za účelem zvýšení kvality života ve venkovských oblastech a aktivizace místního potenciálu</a:t>
            </a:r>
            <a:r>
              <a:rPr lang="cs-CZ" dirty="0" smtClean="0"/>
              <a:t>.</a:t>
            </a:r>
          </a:p>
          <a:p>
            <a:r>
              <a:rPr lang="cs-CZ" dirty="0" smtClean="0"/>
              <a:t>SC </a:t>
            </a:r>
            <a:r>
              <a:rPr lang="cs-CZ" dirty="0"/>
              <a:t>4.2 – Posílení kapacit komunitně vedeného místního rozvoje na účelem zlepšení řídících a administrativních schopnosti </a:t>
            </a:r>
            <a:r>
              <a:rPr lang="cs-CZ" dirty="0" smtClean="0"/>
              <a:t>MAS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94634895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13995</TotalTime>
  <Words>1801</Words>
  <Application>Microsoft Office PowerPoint</Application>
  <PresentationFormat>Předvádění na obrazovce (4:3)</PresentationFormat>
  <Paragraphs>182</Paragraphs>
  <Slides>23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Advantage</vt:lpstr>
      <vt:lpstr>Programové období 2014-2020  z hlediska MAS, obcí, církví a církevních organizací Ing. Marek Jetmar, Ph.D.                   23.6.2015</vt:lpstr>
      <vt:lpstr>STAV OPERAČNÍCH PROGRAMŮ</vt:lpstr>
      <vt:lpstr>Struktura nových OP</vt:lpstr>
      <vt:lpstr> Alokace nových Operačních Programů</vt:lpstr>
      <vt:lpstr>Možnosti čerpání financí v období 2014 – 2020    - prostřednictvím  MAS a  - pro církevní organizace</vt:lpstr>
      <vt:lpstr>Možnosti čerpání financí v období 2014 – 2020    Role MAS</vt:lpstr>
      <vt:lpstr>Program rozvoje venkova</vt:lpstr>
      <vt:lpstr>Program rozvoje venkova se za měřením na MAS</vt:lpstr>
      <vt:lpstr>IROP se zaměřením na MAS</vt:lpstr>
      <vt:lpstr>IROP se zaměřením na MAS</vt:lpstr>
      <vt:lpstr>IROP se zaměřením na církevní organizace</vt:lpstr>
      <vt:lpstr>OP Z se zaměřením na MAS</vt:lpstr>
      <vt:lpstr>OP Z se zaměřením na církevní organizace I.</vt:lpstr>
      <vt:lpstr>OP Z se zaměřením na církevní organizace II.</vt:lpstr>
      <vt:lpstr>OP VVV</vt:lpstr>
      <vt:lpstr>OP VVV – intervence využitelné církevními organizacemi</vt:lpstr>
      <vt:lpstr>Program obnovy a rozvoje venkova (MMR)</vt:lpstr>
      <vt:lpstr>Program obnovy a rozvoje venkova (MMR)</vt:lpstr>
      <vt:lpstr>Program obnovy a rozvoje venkova (MMR)</vt:lpstr>
      <vt:lpstr>Program obnovy a rozvoje venkova (MMR)</vt:lpstr>
      <vt:lpstr>Program obnovy a rozvoje venkova (MMR)</vt:lpstr>
      <vt:lpstr>Program obnovy a rozvoje venkova (MMR)</vt:lpstr>
      <vt:lpstr> Kontakt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programového období 2007-2013 z pohledu měst a obcí</dc:title>
  <dc:creator>Vazač Adam</dc:creator>
  <cp:lastModifiedBy>Jetmar Marek</cp:lastModifiedBy>
  <cp:revision>177</cp:revision>
  <cp:lastPrinted>2015-06-24T09:00:45Z</cp:lastPrinted>
  <dcterms:created xsi:type="dcterms:W3CDTF">2014-04-05T12:01:16Z</dcterms:created>
  <dcterms:modified xsi:type="dcterms:W3CDTF">2015-06-24T09:02:04Z</dcterms:modified>
</cp:coreProperties>
</file>