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339" r:id="rId4"/>
    <p:sldId id="338" r:id="rId5"/>
    <p:sldId id="355" r:id="rId6"/>
    <p:sldId id="278" r:id="rId7"/>
    <p:sldId id="269" r:id="rId8"/>
    <p:sldId id="356" r:id="rId9"/>
    <p:sldId id="310" r:id="rId10"/>
    <p:sldId id="306" r:id="rId11"/>
    <p:sldId id="354" r:id="rId12"/>
    <p:sldId id="345" r:id="rId13"/>
    <p:sldId id="357" r:id="rId14"/>
    <p:sldId id="358" r:id="rId15"/>
    <p:sldId id="359" r:id="rId16"/>
    <p:sldId id="361" r:id="rId17"/>
    <p:sldId id="360" r:id="rId18"/>
    <p:sldId id="362" r:id="rId19"/>
    <p:sldId id="364" r:id="rId20"/>
    <p:sldId id="365" r:id="rId21"/>
    <p:sldId id="366" r:id="rId22"/>
    <p:sldId id="363" r:id="rId23"/>
    <p:sldId id="313" r:id="rId24"/>
    <p:sldId id="324" r:id="rId25"/>
    <p:sldId id="343" r:id="rId26"/>
    <p:sldId id="344" r:id="rId27"/>
    <p:sldId id="347" r:id="rId28"/>
    <p:sldId id="348" r:id="rId29"/>
    <p:sldId id="353" r:id="rId30"/>
    <p:sldId id="342" r:id="rId31"/>
    <p:sldId id="337" r:id="rId3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C35"/>
    <a:srgbClr val="0046AD"/>
    <a:srgbClr val="737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0887" autoAdjust="0"/>
  </p:normalViewPr>
  <p:slideViewPr>
    <p:cSldViewPr>
      <p:cViewPr>
        <p:scale>
          <a:sx n="100" d="100"/>
          <a:sy n="100" d="100"/>
        </p:scale>
        <p:origin x="-2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notesViewPr>
    <p:cSldViewPr>
      <p:cViewPr varScale="1">
        <p:scale>
          <a:sx n="78" d="100"/>
          <a:sy n="78" d="100"/>
        </p:scale>
        <p:origin x="-20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46257901194303"/>
          <c:y val="0.16236208121043694"/>
          <c:w val="0.85822627434728549"/>
          <c:h val="0.47737952755905505"/>
        </c:manualLayout>
      </c:layout>
      <c:barChart>
        <c:barDir val="col"/>
        <c:grouping val="clustered"/>
        <c:varyColors val="0"/>
        <c:ser>
          <c:idx val="0"/>
          <c:order val="0"/>
          <c:tx>
            <c:v>celková výše podpory</c:v>
          </c:tx>
          <c:invertIfNegative val="0"/>
          <c:cat>
            <c:strRef>
              <c:f>graf1!$A$3:$A$16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Královéhradecký kraj</c:v>
                </c:pt>
                <c:pt idx="5">
                  <c:v>Liberecký kraj</c:v>
                </c:pt>
                <c:pt idx="6">
                  <c:v>Moravskoslezský 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Vysočina</c:v>
                </c:pt>
                <c:pt idx="13">
                  <c:v>Zlínský kraj</c:v>
                </c:pt>
              </c:strCache>
            </c:strRef>
          </c:cat>
          <c:val>
            <c:numRef>
              <c:f>graf1!$B$3:$B$16</c:f>
              <c:numCache>
                <c:formatCode>0</c:formatCode>
                <c:ptCount val="14"/>
                <c:pt idx="0">
                  <c:v>2.1767131528300001</c:v>
                </c:pt>
                <c:pt idx="1">
                  <c:v>5.4988846299300018</c:v>
                </c:pt>
                <c:pt idx="2">
                  <c:v>12.624038221750009</c:v>
                </c:pt>
                <c:pt idx="3">
                  <c:v>2.3007907030299992</c:v>
                </c:pt>
                <c:pt idx="4">
                  <c:v>3.4343448191200023</c:v>
                </c:pt>
                <c:pt idx="5">
                  <c:v>3.6748287381000004</c:v>
                </c:pt>
                <c:pt idx="6">
                  <c:v>9.4485224963199972</c:v>
                </c:pt>
                <c:pt idx="7">
                  <c:v>7.242437344629991</c:v>
                </c:pt>
                <c:pt idx="8">
                  <c:v>5.9023606903300019</c:v>
                </c:pt>
                <c:pt idx="9">
                  <c:v>3.383599241779998</c:v>
                </c:pt>
                <c:pt idx="10">
                  <c:v>13.128040704910012</c:v>
                </c:pt>
                <c:pt idx="11">
                  <c:v>4.3919261834000016</c:v>
                </c:pt>
                <c:pt idx="12">
                  <c:v>5.7570020034999949</c:v>
                </c:pt>
                <c:pt idx="13">
                  <c:v>5.5765281191900016</c:v>
                </c:pt>
              </c:numCache>
            </c:numRef>
          </c:val>
        </c:ser>
        <c:ser>
          <c:idx val="1"/>
          <c:order val="1"/>
          <c:tx>
            <c:v>celkové náklady projektů</c:v>
          </c:tx>
          <c:invertIfNegative val="0"/>
          <c:cat>
            <c:strRef>
              <c:f>graf1!$A$3:$A$16</c:f>
              <c:strCache>
                <c:ptCount val="14"/>
                <c:pt idx="0">
                  <c:v>Hlavní město Praha</c:v>
                </c:pt>
                <c:pt idx="1">
                  <c:v>Jihočeský kraj</c:v>
                </c:pt>
                <c:pt idx="2">
                  <c:v>Jihomoravský kraj</c:v>
                </c:pt>
                <c:pt idx="3">
                  <c:v>Karlovarský kraj</c:v>
                </c:pt>
                <c:pt idx="4">
                  <c:v>Královéhradecký kraj</c:v>
                </c:pt>
                <c:pt idx="5">
                  <c:v>Liberecký kraj</c:v>
                </c:pt>
                <c:pt idx="6">
                  <c:v>Moravskoslezský  kraj</c:v>
                </c:pt>
                <c:pt idx="7">
                  <c:v>Olomoucký kraj</c:v>
                </c:pt>
                <c:pt idx="8">
                  <c:v>Pardubický kraj</c:v>
                </c:pt>
                <c:pt idx="9">
                  <c:v>Plzeňský kraj</c:v>
                </c:pt>
                <c:pt idx="10">
                  <c:v>Středočeský kraj</c:v>
                </c:pt>
                <c:pt idx="11">
                  <c:v>Ústecký kraj</c:v>
                </c:pt>
                <c:pt idx="12">
                  <c:v>Vysočina</c:v>
                </c:pt>
                <c:pt idx="13">
                  <c:v>Zlínský kraj</c:v>
                </c:pt>
              </c:strCache>
            </c:strRef>
          </c:cat>
          <c:val>
            <c:numRef>
              <c:f>graf1!$C$3:$C$16</c:f>
              <c:numCache>
                <c:formatCode>0</c:formatCode>
                <c:ptCount val="14"/>
                <c:pt idx="0">
                  <c:v>3.8425274317399998</c:v>
                </c:pt>
                <c:pt idx="1">
                  <c:v>8.3074457302999996</c:v>
                </c:pt>
                <c:pt idx="2">
                  <c:v>19.284174845240006</c:v>
                </c:pt>
                <c:pt idx="3">
                  <c:v>4.2876110724299998</c:v>
                </c:pt>
                <c:pt idx="4">
                  <c:v>5.2062073865499974</c:v>
                </c:pt>
                <c:pt idx="5">
                  <c:v>6.1489976876599988</c:v>
                </c:pt>
                <c:pt idx="6">
                  <c:v>17.851390426879998</c:v>
                </c:pt>
                <c:pt idx="7">
                  <c:v>10.854086448010005</c:v>
                </c:pt>
                <c:pt idx="8">
                  <c:v>8.797532383150001</c:v>
                </c:pt>
                <c:pt idx="9">
                  <c:v>4.9867832503000011</c:v>
                </c:pt>
                <c:pt idx="10">
                  <c:v>20.346824528310002</c:v>
                </c:pt>
                <c:pt idx="11">
                  <c:v>7.9291262600200003</c:v>
                </c:pt>
                <c:pt idx="12">
                  <c:v>8.6450113915799989</c:v>
                </c:pt>
                <c:pt idx="13">
                  <c:v>8.8374521833599982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89952"/>
        <c:axId val="93391488"/>
      </c:barChart>
      <c:catAx>
        <c:axId val="933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3391488"/>
        <c:crosses val="autoZero"/>
        <c:auto val="1"/>
        <c:lblAlgn val="ctr"/>
        <c:lblOffset val="100"/>
        <c:noMultiLvlLbl val="0"/>
      </c:catAx>
      <c:valAx>
        <c:axId val="9339148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338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1515308090055078E-2"/>
          <c:y val="0.89733928326657431"/>
          <c:w val="0.88070690165155896"/>
          <c:h val="9.8414738776608446E-2"/>
        </c:manualLayout>
      </c:layout>
      <c:overlay val="0"/>
      <c:txPr>
        <a:bodyPr/>
        <a:lstStyle/>
        <a:p>
          <a:pPr>
            <a:defRPr sz="1200" b="1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0.10201</cdr:x>
      <cdr:y>0.01412</cdr:y>
    </cdr:from>
    <cdr:to>
      <cdr:x>0.9569</cdr:x>
      <cdr:y>0.10588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76275" y="59034"/>
          <a:ext cx="5667375" cy="383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600" b="1" i="0" baseline="0">
              <a:latin typeface="+mn-lt"/>
              <a:ea typeface="+mn-ea"/>
              <a:cs typeface="+mn-cs"/>
            </a:rPr>
            <a:t>Celkové náklady projektů a výše podpory OPŽP podle krajů </a:t>
          </a:r>
          <a:endParaRPr lang="cs-CZ" sz="1600" b="0" i="0" baseline="0">
            <a:latin typeface="+mn-lt"/>
            <a:ea typeface="+mn-ea"/>
            <a:cs typeface="+mn-cs"/>
          </a:endParaRPr>
        </a:p>
        <a:p xmlns:a="http://schemas.openxmlformats.org/drawingml/2006/main">
          <a:endParaRPr lang="cs-CZ" sz="1600"/>
        </a:p>
      </cdr:txBody>
    </cdr:sp>
  </cdr:relSizeAnchor>
  <cdr:relSizeAnchor xmlns:cdr="http://schemas.openxmlformats.org/drawingml/2006/chartDrawing">
    <cdr:from>
      <cdr:x>0.04386</cdr:x>
      <cdr:y>0.07294</cdr:y>
    </cdr:from>
    <cdr:to>
      <cdr:x>0.17544</cdr:x>
      <cdr:y>0.12941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285750" y="295276"/>
          <a:ext cx="8572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200" b="1"/>
            <a:t>mld. Kč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8577E8A-45B3-4947-AB90-0715B136A1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67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3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EC6DB8-80C1-432B-AEF4-4CDD80937A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3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0" y="9428243"/>
            <a:ext cx="2946400" cy="496809"/>
          </a:xfrm>
          <a:prstGeom prst="rect">
            <a:avLst/>
          </a:prstGeom>
          <a:noFill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3849688" y="9428243"/>
            <a:ext cx="2946400" cy="496809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A940C-FD42-4D8D-A8E3-5DA10286E241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cs-CZ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>
          <a:xfrm>
            <a:off x="0" y="9428243"/>
            <a:ext cx="2946400" cy="496809"/>
          </a:xfrm>
          <a:prstGeom prst="rect">
            <a:avLst/>
          </a:prstGeom>
          <a:noFill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latin typeface="+mn-lt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>
          <a:xfrm>
            <a:off x="3849688" y="9428243"/>
            <a:ext cx="2946400" cy="496809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1A940C-FD42-4D8D-A8E3-5DA10286E241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cs-CZ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0046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6" name="Picture 13" descr="SFZP_H_RGB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38288"/>
            <a:ext cx="37433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1" descr="Mozaika_prezentace_V.jp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0"/>
            <a:ext cx="121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7377112" cy="863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9" y="2852738"/>
            <a:ext cx="7391422" cy="180022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3F9C35"/>
                </a:solidFill>
              </a:defRPr>
            </a:lvl1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6AE98-E46A-4DE5-8B77-A27C3A608A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8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2DE04-09F1-456F-AF2A-C4ACF4BE0C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14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208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40250" y="1600200"/>
            <a:ext cx="4208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0934E-212B-4FC1-8959-074E82C5E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1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C285-4D7F-40A2-90AF-37B70C3847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63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27DDD-1E6A-4DBF-BEC9-D057A9E8A2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50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D816-9C5B-4C78-B536-E77F17CA3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5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7272337" cy="7064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79388" y="1600200"/>
            <a:ext cx="8569325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83005-C4C9-494B-AAA7-53EFE6C695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8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72723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569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  <a:latin typeface="Arial" charset="0"/>
              </a:defRPr>
            </a:lvl1pPr>
          </a:lstStyle>
          <a:p>
            <a:pPr>
              <a:defRPr/>
            </a:pPr>
            <a:fld id="{620E103B-D0DF-4F17-B57B-368F2DFE4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0046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Unicode MS" pitchFamily="34" charset="-128"/>
        </a:defRPr>
      </a:lvl9pPr>
    </p:titleStyle>
    <p:bodyStyle>
      <a:lvl1pPr marL="263525" indent="-263525" algn="l" defTabSz="385763" rtl="0" eaLnBrk="0" fontAlgn="base" hangingPunct="0">
        <a:spcBef>
          <a:spcPct val="20000"/>
        </a:spcBef>
        <a:spcAft>
          <a:spcPct val="0"/>
        </a:spcAft>
        <a:buClr>
          <a:srgbClr val="3F9C35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9400" algn="l" defTabSz="3857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800">
          <a:solidFill>
            <a:schemeClr val="tx1"/>
          </a:solidFill>
          <a:latin typeface="+mn-lt"/>
        </a:defRPr>
      </a:lvl2pPr>
      <a:lvl3pPr marL="1158875" indent="-257175" algn="l" defTabSz="3857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400">
          <a:solidFill>
            <a:schemeClr val="tx1"/>
          </a:solidFill>
          <a:latin typeface="+mn-lt"/>
        </a:defRPr>
      </a:lvl3pPr>
      <a:lvl4pPr marL="1608138" indent="-269875" algn="l" defTabSz="3857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4pPr>
      <a:lvl5pPr marL="2065338" indent="-277813" algn="l" defTabSz="3857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5pPr>
      <a:lvl6pPr marL="2522538" indent="-277813" algn="l" defTabSz="385763" rtl="0" fontAlgn="base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6pPr>
      <a:lvl7pPr marL="2979738" indent="-277813" algn="l" defTabSz="385763" rtl="0" fontAlgn="base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7pPr>
      <a:lvl8pPr marL="3436938" indent="-277813" algn="l" defTabSz="385763" rtl="0" fontAlgn="base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8pPr>
      <a:lvl9pPr marL="3894138" indent="-277813" algn="l" defTabSz="385763" rtl="0" fontAlgn="base">
        <a:spcBef>
          <a:spcPct val="20000"/>
        </a:spcBef>
        <a:spcAft>
          <a:spcPct val="0"/>
        </a:spcAft>
        <a:buClr>
          <a:schemeClr val="tx1"/>
        </a:buClr>
        <a:buFont typeface="JohnSans Text Pro" pitchFamily="50" charset="-18"/>
        <a:buChar char="−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zp.cz/" TargetMode="External"/><Relationship Id="rId2" Type="http://schemas.openxmlformats.org/officeDocument/2006/relationships/hyperlink" Target="http://www.opz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rukturalni-fondy.cz/" TargetMode="External"/><Relationship Id="rId4" Type="http://schemas.openxmlformats.org/officeDocument/2006/relationships/hyperlink" Target="http://www.mzp.cz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zp.cz/" TargetMode="External"/><Relationship Id="rId2" Type="http://schemas.openxmlformats.org/officeDocument/2006/relationships/hyperlink" Target="mailto:dotazy@sfzp.cz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opzp.cz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SFŽP ČR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143250"/>
            <a:ext cx="7417072" cy="3022054"/>
          </a:xfrm>
        </p:spPr>
        <p:txBody>
          <a:bodyPr/>
          <a:lstStyle/>
          <a:p>
            <a:pPr eaLnBrk="1" hangingPunct="1"/>
            <a:endParaRPr lang="pl-PL" sz="3600" dirty="0" smtClean="0">
              <a:solidFill>
                <a:srgbClr val="0046AD"/>
              </a:solidFill>
              <a:cs typeface="Arial" charset="0"/>
            </a:endParaRPr>
          </a:p>
          <a:p>
            <a:pPr eaLnBrk="1" hangingPunct="1"/>
            <a:r>
              <a:rPr lang="pl-PL" sz="3600" dirty="0" smtClean="0">
                <a:solidFill>
                  <a:srgbClr val="0046AD"/>
                </a:solidFill>
                <a:cs typeface="Arial" charset="0"/>
              </a:rPr>
              <a:t>Nabídka podpory ze SFŽP ČR</a:t>
            </a:r>
            <a:endParaRPr lang="pl-PL" sz="1600" dirty="0" smtClean="0">
              <a:solidFill>
                <a:srgbClr val="0046AD"/>
              </a:solidFill>
              <a:cs typeface="Arial" charset="0"/>
            </a:endParaRPr>
          </a:p>
          <a:p>
            <a:pPr eaLnBrk="1" hangingPunct="1"/>
            <a:endParaRPr lang="pl-PL" sz="1800" dirty="0" smtClean="0">
              <a:solidFill>
                <a:srgbClr val="0046AD"/>
              </a:solidFill>
              <a:cs typeface="Arial" charset="0"/>
            </a:endParaRPr>
          </a:p>
          <a:p>
            <a:pPr eaLnBrk="1" hangingPunct="1"/>
            <a:endParaRPr lang="pl-PL" sz="1800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pl-PL" sz="1800" dirty="0" smtClean="0">
                <a:solidFill>
                  <a:schemeClr val="tx1"/>
                </a:solidFill>
                <a:cs typeface="Arial" charset="0"/>
              </a:rPr>
              <a:t>Mgr. </a:t>
            </a:r>
            <a:r>
              <a:rPr lang="pl-PL" sz="1800" dirty="0">
                <a:solidFill>
                  <a:schemeClr val="tx1"/>
                </a:solidFill>
                <a:cs typeface="Arial" charset="0"/>
              </a:rPr>
              <a:t>Martin Kubica</a:t>
            </a:r>
          </a:p>
          <a:p>
            <a:pPr eaLnBrk="1" hangingPunct="1"/>
            <a:endParaRPr lang="pl-PL" sz="1800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/>
            <a:r>
              <a:rPr lang="pl-PL" sz="1800" dirty="0" smtClean="0">
                <a:solidFill>
                  <a:srgbClr val="0046AD"/>
                </a:solidFill>
                <a:cs typeface="Arial" charset="0"/>
              </a:rPr>
              <a:t>Klub </a:t>
            </a:r>
            <a:r>
              <a:rPr lang="pl-PL" sz="1800" dirty="0">
                <a:solidFill>
                  <a:srgbClr val="0046AD"/>
                </a:solidFill>
                <a:cs typeface="Arial" charset="0"/>
              </a:rPr>
              <a:t>komunálních politiků KDU-ČSL Královéhradeckého </a:t>
            </a:r>
            <a:r>
              <a:rPr lang="pl-PL" sz="1800" dirty="0" smtClean="0">
                <a:solidFill>
                  <a:srgbClr val="0046AD"/>
                </a:solidFill>
                <a:cs typeface="Arial" charset="0"/>
              </a:rPr>
              <a:t>kraje</a:t>
            </a:r>
            <a:endParaRPr lang="pl-PL" sz="1800" dirty="0">
              <a:solidFill>
                <a:srgbClr val="0046AD"/>
              </a:solidFill>
              <a:cs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28625" y="5759450"/>
            <a:ext cx="705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sz="1400" dirty="0">
              <a:latin typeface="Arial Unicode MS" pitchFamily="34" charset="-128"/>
            </a:endParaRPr>
          </a:p>
        </p:txBody>
      </p:sp>
      <p:sp>
        <p:nvSpPr>
          <p:cNvPr id="3077" name="Obdélník 4"/>
          <p:cNvSpPr>
            <a:spLocks noChangeArrowheads="1"/>
          </p:cNvSpPr>
          <p:nvPr/>
        </p:nvSpPr>
        <p:spPr bwMode="auto">
          <a:xfrm>
            <a:off x="468313" y="58769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481D17-39BA-4773-A435-19311E3DBB3D}" type="slidenum">
              <a:rPr lang="cs-CZ" smtClean="0">
                <a:solidFill>
                  <a:srgbClr val="73767D"/>
                </a:solidFill>
              </a:rPr>
              <a:pPr eaLnBrk="1" hangingPunct="1"/>
              <a:t>10</a:t>
            </a:fld>
            <a:endParaRPr lang="cs-CZ" dirty="0" smtClean="0">
              <a:solidFill>
                <a:srgbClr val="73767D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OPŽP – schválená podpora podle krajů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287051"/>
              </p:ext>
            </p:extLst>
          </p:nvPr>
        </p:nvGraphicFramePr>
        <p:xfrm>
          <a:off x="467544" y="1196752"/>
          <a:ext cx="7632848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Částky převedené na účty příjemců podpory k 17. 09. 2012 (v Kč)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346200" y="1991519"/>
          <a:ext cx="6235700" cy="3743325"/>
        </p:xfrm>
        <a:graphic>
          <a:graphicData uri="http://schemas.openxmlformats.org/drawingml/2006/table">
            <a:tbl>
              <a:tblPr/>
              <a:tblGrid>
                <a:gridCol w="608670"/>
                <a:gridCol w="941537"/>
                <a:gridCol w="941537"/>
                <a:gridCol w="913005"/>
                <a:gridCol w="979579"/>
                <a:gridCol w="913005"/>
                <a:gridCol w="938367"/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Částky převedené na účty příjemců podpory k 17. 09. 2012 (v Kč)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Oblast podpory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Počet žádosti o proplacení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Žádosti o proplacení celkem z ERDF/FS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Žádosti o proplacení celkem z SFŽP/SR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Proplaceno z ERDF/FS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Proplaceno SFŽP/SR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Proplaceno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1585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12 793 394 544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780 915 839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12 429 498 037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755 884 775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13 185 382 812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79 900 266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4 700 016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75 583 922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4 446 113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80 030 035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403 924 490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37 005 591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385 618 467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22 428 410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408 046 877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258 219 511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19 894 692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252 414 545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19 553 223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271 967 768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273 437 077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45 804 452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273 437 077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45 804 452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319 241 530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298 948 267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17 610 457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283 202 406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16 661 711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299 864 117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2569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7 989 165 751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469 300 834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7 903 965 302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455 863 600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8 359 828 902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1484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4 930 513 424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540 639 317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4 846 760 349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531 712 115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5 378 472 464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1 564 996 467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111 005 040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1 541 488 173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99 626 293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1 641 114 466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391 861 089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62 215 620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389 127 474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45 869 676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434 997 150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104 045 657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18 014 293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102 783 096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17 825 179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120 608 275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527 505 171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57 137 156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520 417 598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55 086 565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575 504 163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312 269 002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28 457 633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307 010 632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27 286 477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334 297 109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1739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2 628 141 216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290 960 506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2 585 631 873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285 163 350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2 870 795 224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654 282 722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47 596 104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635 166 307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42 977 896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678 144 203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225 023 578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21 477 730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223 110 809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13 124 162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236 234 971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296 532 282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22 498 888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296 108 414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22 473 954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0" i="0" u="none" strike="noStrike">
                          <a:effectLst/>
                          <a:latin typeface="Arial"/>
                        </a:rPr>
                        <a:t>318 582 369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effectLst/>
                          <a:latin typeface="Arial"/>
                        </a:rPr>
                        <a:t>10 081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/>
                        </a:rPr>
                        <a:t>33 732 160 514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/>
                        </a:rPr>
                        <a:t>2 575 234 166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/>
                        </a:rPr>
                        <a:t>33 051 324 483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>
                          <a:effectLst/>
                          <a:latin typeface="Arial"/>
                        </a:rPr>
                        <a:t>2 461 787 952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b="1" i="0" u="none" strike="noStrike" dirty="0">
                          <a:effectLst/>
                          <a:latin typeface="Arial"/>
                        </a:rPr>
                        <a:t>35 513 112 435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2DE04-09F1-456F-AF2A-C4ACF4BE0C27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3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72337" cy="706437"/>
          </a:xfrm>
        </p:spPr>
        <p:txBody>
          <a:bodyPr/>
          <a:lstStyle/>
          <a:p>
            <a:r>
              <a:rPr lang="cs-CZ" dirty="0"/>
              <a:t>Schválená podpora a alokace OPŽP dle oblastí podpory k 17. 09. 2012</a:t>
            </a:r>
            <a:br>
              <a:rPr lang="cs-CZ" dirty="0"/>
            </a:br>
            <a:endParaRPr lang="cs-CZ" dirty="0" smtClean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18036"/>
              </p:ext>
            </p:extLst>
          </p:nvPr>
        </p:nvGraphicFramePr>
        <p:xfrm>
          <a:off x="179388" y="2492896"/>
          <a:ext cx="8569324" cy="3427749"/>
        </p:xfrm>
        <a:graphic>
          <a:graphicData uri="http://schemas.openxmlformats.org/drawingml/2006/table">
            <a:tbl>
              <a:tblPr/>
              <a:tblGrid>
                <a:gridCol w="570694"/>
                <a:gridCol w="570694"/>
                <a:gridCol w="882792"/>
                <a:gridCol w="879820"/>
                <a:gridCol w="915488"/>
                <a:gridCol w="927377"/>
                <a:gridCol w="989797"/>
                <a:gridCol w="1025465"/>
                <a:gridCol w="1034382"/>
                <a:gridCol w="772815"/>
              </a:tblGrid>
              <a:tr h="27674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effectLst/>
                          <a:latin typeface="Arial"/>
                        </a:rPr>
                        <a:t>Schválená podpora a alokace OPŽP dle oblastí podpory k 17. 09. 2012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061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Oblast podpory</a:t>
                      </a:r>
                    </a:p>
                  </a:txBody>
                  <a:tcPr marL="8926" marR="8926" marT="8926" marB="0" anchor="ctr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Počet projektů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Celkové náklady projektů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Celkové způsobilé výdaje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Podpora ERDF/FS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Příspěvek SR/SFŽP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Celková schválená výše podpory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Celková alokace ERDF/FS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Alokace k vyčerpání ERDF/FS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Alokace k vyčerpání v procentech</a:t>
                      </a:r>
                    </a:p>
                  </a:txBody>
                  <a:tcPr marL="8926" marR="8926" marT="8926" marB="0" anchor="ctr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55 423 886 560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39 573 305 165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33 610 309 556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2 005 665 070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35 615 974 626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37 069 668 119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3 459 358 563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9,33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5 270 775 742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3 822 353 528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3 247 933 028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191 117 676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3 439 050 704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6 245 725 644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2 997 792 616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48,00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2 665 481 833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2 486 035 566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2 113 130 227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124 301 777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2 237 432 004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6 233 368 905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4 120 238 678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66,10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109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947 726 381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687 138 428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532 643 784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38 458 262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571 102 046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8 681 880 343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8 149 236 560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93,86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9 553 454 394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7 271 749 952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2 787 709 290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480 339 713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3 268 049 003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7 119 136 037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4 331 426 747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60,84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448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3 722 285 579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2 652 167 885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1 952 369 466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105 221 708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2 057 591 175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3 675 435 781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1 723 066 315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46,88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3,2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1533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19 686 460 120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12 100 328 996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10 098 257 760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569 489 333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10 667 747 093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13 092 989 777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2 994 732 017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22,87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1005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14 263 967 568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11 971 585 179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7 569 939 886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829 888 612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8 399 828 498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12 963 282 839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5 393 342 952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41,60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5 858 229 464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4 837 601 154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4 064 917 277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288 923 754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4 353 841 030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6 384 900 494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2 319 983 217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36,34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2 173 346 896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1 806 633 790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927 763 797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131 425 781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1 059 189 577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1 510 112 451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582 348 655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38,56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676 537 473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653 074 361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580 606 796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72 467 565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653 074 361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746 792 166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166 185 370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22,25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6,2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2 175 638 472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1 930 006 433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1 603 919 623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130 855 072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1 734 774 695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2 837 810 261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1 233 890 638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43,48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6,3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1 700 529 476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1 551 569 070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1 332 278 683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101 017 041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1 433 295 724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1 941 659 642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609 380 959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31,38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6,4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799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5 128 439 698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4 861 671 940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4 003 625 545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385 046 757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4 388 672 303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5 600 941 283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1 597 315 738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28,52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6,5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2 627 673 116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2 352 982 135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1 804 375 068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135 853 829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1 940 228 897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2 165 697 309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361 322 241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16,68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6,6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1 178 648 497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1 092 919 592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928 981 647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54 645 977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983 627 624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1 642 942 785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713 961 138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43,46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7,1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1 096 790 534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986 822 043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810 703 193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77 436 645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888 139 839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1 057 793 378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247 090 184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23,36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75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8926" marR="8926" marT="8926" marB="0" anchor="b">
                    <a:lnL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6748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134 149 871 802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100 637 945 217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77 969 464 627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5 722 154 572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83 691 619 198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>
                          <a:effectLst/>
                          <a:latin typeface="Arial"/>
                        </a:rPr>
                        <a:t>118 970 137 215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700" b="1" i="0" u="none" strike="noStrike" dirty="0">
                          <a:effectLst/>
                          <a:latin typeface="Arial"/>
                        </a:rPr>
                        <a:t>41 000 672 588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1" i="0" u="none" strike="noStrike" dirty="0">
                          <a:effectLst/>
                          <a:latin typeface="Arial"/>
                        </a:rPr>
                        <a:t>34,46</a:t>
                      </a:r>
                    </a:p>
                  </a:txBody>
                  <a:tcPr marL="8926" marR="8926" marT="8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C0C7F-B9FA-44A5-A242-2638C0C8AA6C}" type="slidenum">
              <a:rPr lang="cs-CZ" smtClean="0">
                <a:solidFill>
                  <a:srgbClr val="73767D"/>
                </a:solidFill>
              </a:rPr>
              <a:pPr eaLnBrk="1" hangingPunct="1"/>
              <a:t>12</a:t>
            </a:fld>
            <a:endParaRPr lang="cs-CZ" smtClean="0">
              <a:solidFill>
                <a:srgbClr val="7376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D925FC-17AD-45CA-8AB3-4BC960DCB732}" type="slidenum">
              <a:rPr lang="cs-CZ">
                <a:solidFill>
                  <a:srgbClr val="73767D"/>
                </a:solidFill>
              </a:rPr>
              <a:pPr eaLnBrk="1" hangingPunct="1"/>
              <a:t>13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„Legislativní rámec“ OPŽP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000" b="1" dirty="0" smtClean="0"/>
              <a:t>Programový dokument OPŽP</a:t>
            </a:r>
            <a:r>
              <a:rPr lang="cs-CZ" sz="2000" dirty="0" smtClean="0"/>
              <a:t> – nejobecnější, hierarchicky nejvyšší, schvaluje EK (cíle a celkový rámec programu, strategie, provázanost s jinými politikami, analýza problémů v životním prostředí, charakteristika prioritních os a definice financování programu)</a:t>
            </a:r>
          </a:p>
          <a:p>
            <a:pPr lvl="1" eaLnBrk="1" hangingPunct="1">
              <a:lnSpc>
                <a:spcPct val="90000"/>
              </a:lnSpc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smtClean="0"/>
              <a:t>Implementační dokument OPŽP</a:t>
            </a:r>
            <a:r>
              <a:rPr lang="cs-CZ" sz="2000" dirty="0" smtClean="0"/>
              <a:t> – pro realizaci programu nejdůležitější (rozpracovává jednotlivé prioritní osy, stanoví kruhy žadatelů, indikátory hodnocení žádostí, způsobilé výdaje, veřejné zakázky a veřejná podpora, finanční řízení programu)</a:t>
            </a:r>
          </a:p>
          <a:p>
            <a:pPr marL="442913" lvl="1" indent="0" eaLnBrk="1" hangingPunct="1">
              <a:lnSpc>
                <a:spcPct val="90000"/>
              </a:lnSpc>
              <a:buNone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sz="2000" b="1" dirty="0" smtClean="0"/>
              <a:t>Směrnice MŽP č. 12/2012 </a:t>
            </a:r>
            <a:r>
              <a:rPr lang="cs-CZ" sz="2000" dirty="0" smtClean="0"/>
              <a:t>– pro předkládání žádostí</a:t>
            </a:r>
            <a:br>
              <a:rPr lang="cs-CZ" sz="2000" dirty="0" smtClean="0"/>
            </a:br>
            <a:r>
              <a:rPr lang="cs-CZ" sz="2000" dirty="0" smtClean="0"/>
              <a:t>a o poskytování finančních prostředků pro projekty z OPŽP včetně spolufinancování ze SFŽP ČR a státního rozpočtu ČR – kapitoly 315 (životní prostředí) + přílohy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0863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02287-62D9-4774-8085-7D3AB01E19BE}" type="slidenum">
              <a:rPr lang="cs-CZ">
                <a:solidFill>
                  <a:srgbClr val="73767D"/>
                </a:solidFill>
              </a:rPr>
              <a:pPr eaLnBrk="1" hangingPunct="1"/>
              <a:t>14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Legislativní rámec“ OPŽP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cs-CZ" sz="2000" b="1" dirty="0" smtClean="0"/>
              <a:t>Aktuální výzva MŽP ČR k podávání žádostí z OPŽP</a:t>
            </a:r>
            <a:br>
              <a:rPr lang="cs-CZ" sz="2000" b="1" dirty="0" smtClean="0"/>
            </a:br>
            <a:r>
              <a:rPr lang="cs-CZ" sz="2000" dirty="0" smtClean="0"/>
              <a:t>– definice otevřených oblastí podpory, časový harmonogram</a:t>
            </a:r>
            <a:br>
              <a:rPr lang="cs-CZ" sz="2000" dirty="0" smtClean="0"/>
            </a:br>
            <a:r>
              <a:rPr lang="cs-CZ" sz="2000" dirty="0" smtClean="0"/>
              <a:t>a základní pravidla a omezení pro konkrétní období</a:t>
            </a:r>
          </a:p>
          <a:p>
            <a:pPr lvl="1" eaLnBrk="1" hangingPunct="1">
              <a:lnSpc>
                <a:spcPct val="80000"/>
              </a:lnSpc>
            </a:pPr>
            <a:endParaRPr lang="cs-CZ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b="1" dirty="0" smtClean="0"/>
              <a:t>Závazné pokyny pro žadatele a příjemce podpory v OPŽP</a:t>
            </a:r>
            <a:br>
              <a:rPr lang="cs-CZ" sz="2000" b="1" dirty="0" smtClean="0"/>
            </a:br>
            <a:r>
              <a:rPr lang="cs-CZ" sz="2000" dirty="0" smtClean="0"/>
              <a:t>– stanovení příloh k formuláři žádosti, zadávací řízení, publicita a propagace, zásady financování, žádost o platbu, archivace dokumentů, monitoring projektu</a:t>
            </a:r>
          </a:p>
          <a:p>
            <a:pPr lvl="1" eaLnBrk="1" hangingPunct="1">
              <a:lnSpc>
                <a:spcPct val="80000"/>
              </a:lnSpc>
            </a:pPr>
            <a:endParaRPr lang="cs-CZ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b="1" dirty="0" smtClean="0"/>
              <a:t>Příručka pro žadatele</a:t>
            </a:r>
            <a:r>
              <a:rPr lang="cs-CZ" sz="2000" dirty="0" smtClean="0"/>
              <a:t> - seznam zkratek, definice pojmů, etapy před podáním žádosti, podání žádosti, akceptace žádosti, základní podmínky realizace projektů</a:t>
            </a:r>
          </a:p>
          <a:p>
            <a:pPr lvl="1" eaLnBrk="1" hangingPunct="1">
              <a:lnSpc>
                <a:spcPct val="80000"/>
              </a:lnSpc>
            </a:pPr>
            <a:endParaRPr lang="cs-CZ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000" b="1" dirty="0" smtClean="0"/>
              <a:t>Ostatní</a:t>
            </a:r>
            <a:r>
              <a:rPr lang="cs-CZ" sz="2000" dirty="0" smtClean="0"/>
              <a:t>: např. Metodika pro zadávání veřejných zakázek, dokumenty k veřejné podpoře</a:t>
            </a:r>
          </a:p>
        </p:txBody>
      </p:sp>
    </p:spTree>
    <p:extLst>
      <p:ext uri="{BB962C8B-B14F-4D97-AF65-F5344CB8AC3E}">
        <p14:creationId xmlns:p14="http://schemas.microsoft.com/office/powerpoint/2010/main" val="2770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178B86-2922-4497-9059-F65E3438A3C2}" type="slidenum">
              <a:rPr lang="cs-CZ">
                <a:solidFill>
                  <a:srgbClr val="73767D"/>
                </a:solidFill>
              </a:rPr>
              <a:pPr eaLnBrk="1" hangingPunct="1"/>
              <a:t>15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„Mediální rámec“ OP ŽP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smtClean="0">
                <a:hlinkClick r:id="rId2"/>
              </a:rPr>
              <a:t>www.opzp.cz</a:t>
            </a:r>
            <a:r>
              <a:rPr lang="cs-CZ" smtClean="0"/>
              <a:t>  (http://zadosti-opzp.sfzp.cz)</a:t>
            </a:r>
          </a:p>
          <a:p>
            <a:pPr lvl="1" eaLnBrk="1" hangingPunct="1"/>
            <a:r>
              <a:rPr lang="cs-CZ" smtClean="0">
                <a:hlinkClick r:id="rId3"/>
              </a:rPr>
              <a:t>www.sfzp.cz</a:t>
            </a:r>
            <a:endParaRPr lang="cs-CZ" smtClean="0"/>
          </a:p>
          <a:p>
            <a:pPr lvl="1" eaLnBrk="1" hangingPunct="1"/>
            <a:r>
              <a:rPr lang="cs-CZ" smtClean="0">
                <a:hlinkClick r:id="rId4"/>
              </a:rPr>
              <a:t>www.mzp.cz</a:t>
            </a:r>
            <a:endParaRPr lang="cs-CZ" smtClean="0"/>
          </a:p>
          <a:p>
            <a:pPr lvl="1" eaLnBrk="1" hangingPunct="1"/>
            <a:r>
              <a:rPr lang="cs-CZ" smtClean="0">
                <a:hlinkClick r:id="rId5"/>
              </a:rPr>
              <a:t>www.strukturalni-fondy.cz</a:t>
            </a:r>
            <a:endParaRPr lang="cs-CZ" smtClean="0"/>
          </a:p>
          <a:p>
            <a:pPr lvl="1" eaLnBrk="1" hangingPunct="1"/>
            <a:r>
              <a:rPr lang="cs-CZ" smtClean="0"/>
              <a:t>Časopis Priorita (lze objednat zasílání poštou)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720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8DCDC6-219D-4789-BA75-3A9773DB790B}" type="slidenum">
              <a:rPr lang="cs-CZ">
                <a:solidFill>
                  <a:srgbClr val="73767D"/>
                </a:solidFill>
              </a:rPr>
              <a:pPr eaLnBrk="1" hangingPunct="1"/>
              <a:t>16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„Informativní rámec“ OPŽP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dirty="0" smtClean="0">
                <a:solidFill>
                  <a:srgbClr val="3F9C35"/>
                </a:solidFill>
              </a:rPr>
              <a:t>zelená bezplatná informační linka: </a:t>
            </a:r>
            <a:r>
              <a:rPr lang="cs-CZ" b="1" dirty="0" smtClean="0">
                <a:solidFill>
                  <a:srgbClr val="3F9C35"/>
                </a:solidFill>
              </a:rPr>
              <a:t>800 260 500</a:t>
            </a:r>
          </a:p>
          <a:p>
            <a:pPr lvl="1" eaLnBrk="1" hangingPunct="1"/>
            <a:r>
              <a:rPr lang="cs-CZ" dirty="0" smtClean="0"/>
              <a:t>emailová adresa: </a:t>
            </a:r>
            <a:r>
              <a:rPr lang="cs-CZ" b="1" dirty="0" smtClean="0">
                <a:solidFill>
                  <a:srgbClr val="0046AD"/>
                </a:solidFill>
              </a:rPr>
              <a:t>dotazy@sfzp.cz</a:t>
            </a:r>
          </a:p>
          <a:p>
            <a:pPr lvl="1" eaLnBrk="1" hangingPunct="1"/>
            <a:r>
              <a:rPr lang="cs-CZ" dirty="0" smtClean="0"/>
              <a:t>krajská pracoviště SFŽP ČR:</a:t>
            </a:r>
            <a:br>
              <a:rPr lang="cs-CZ" dirty="0" smtClean="0"/>
            </a:br>
            <a:r>
              <a:rPr lang="cs-CZ" b="1" dirty="0" smtClean="0"/>
              <a:t>Robert </a:t>
            </a:r>
            <a:r>
              <a:rPr lang="cs-CZ" b="1" dirty="0"/>
              <a:t>Müller, ul. Třída ČSA 383</a:t>
            </a:r>
          </a:p>
          <a:p>
            <a:pPr marL="442913" lvl="1" indent="0" eaLnBrk="1" hangingPunct="1">
              <a:buNone/>
            </a:pPr>
            <a:r>
              <a:rPr lang="cs-CZ" b="1" dirty="0"/>
              <a:t> </a:t>
            </a:r>
            <a:r>
              <a:rPr lang="cs-CZ" b="1" dirty="0" smtClean="0"/>
              <a:t>  Hradec </a:t>
            </a:r>
            <a:r>
              <a:rPr lang="cs-CZ" b="1" dirty="0"/>
              <a:t>Králové </a:t>
            </a:r>
            <a:r>
              <a:rPr lang="cs-CZ" dirty="0" smtClean="0"/>
              <a:t>AOPK</a:t>
            </a:r>
          </a:p>
        </p:txBody>
      </p:sp>
    </p:spTree>
    <p:extLst>
      <p:ext uri="{BB962C8B-B14F-4D97-AF65-F5344CB8AC3E}">
        <p14:creationId xmlns:p14="http://schemas.microsoft.com/office/powerpoint/2010/main" val="32795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80319-46B5-48DB-8F1F-0128E9C74C5D}" type="slidenum">
              <a:rPr lang="cs-CZ">
                <a:solidFill>
                  <a:srgbClr val="73767D"/>
                </a:solidFill>
              </a:rPr>
              <a:pPr eaLnBrk="1" hangingPunct="1"/>
              <a:t>17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webové stránky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3" name="Picture 4" descr="OPZP_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CCB7AB-098F-4CB6-BE0C-B8E5EB63052A}" type="slidenum">
              <a:rPr lang="cs-CZ">
                <a:solidFill>
                  <a:srgbClr val="73767D"/>
                </a:solidFill>
              </a:rPr>
              <a:pPr eaLnBrk="1" hangingPunct="1"/>
              <a:t>18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8 kroků před podáním žádosti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Záměr žadatele – identifikace priority, oblasti</a:t>
            </a:r>
            <a:br>
              <a:rPr lang="cs-CZ" sz="2400" smtClean="0"/>
            </a:br>
            <a:r>
              <a:rPr lang="cs-CZ" sz="2400" smtClean="0"/>
              <a:t>a podoblasti podpory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Identifikace typu žadatele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Forma a výše podpory, pravidla veřejné podpory, finanční analýza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Ověření objemu nákladů projektu, typ projektu a místo realizace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Identifikace kritérií přijatelnosti projektu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Seznámení se způsobilými výdaji dané oblasti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Seznámení se základními podmínkami realizace projektu</a:t>
            </a:r>
          </a:p>
          <a:p>
            <a:pPr marL="996950" lvl="1" indent="-4572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400" smtClean="0"/>
              <a:t>Seznámení se s aktuální výzvou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cs-CZ" sz="2400" smtClean="0"/>
          </a:p>
        </p:txBody>
      </p:sp>
    </p:spTree>
    <p:extLst>
      <p:ext uri="{BB962C8B-B14F-4D97-AF65-F5344CB8AC3E}">
        <p14:creationId xmlns:p14="http://schemas.microsoft.com/office/powerpoint/2010/main" val="40368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7E0DDC-D433-4D19-A4A1-DBBF4C8A31C1}" type="slidenum">
              <a:rPr lang="cs-CZ">
                <a:solidFill>
                  <a:srgbClr val="73767D"/>
                </a:solidFill>
              </a:rPr>
              <a:pPr eaLnBrk="1" hangingPunct="1"/>
              <a:t>19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Přihlášení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22806B-5F80-44D4-83A3-CDA2AEF2C099}" type="slidenum">
              <a:rPr lang="cs-CZ" smtClean="0">
                <a:solidFill>
                  <a:srgbClr val="73767D"/>
                </a:solidFill>
              </a:rPr>
              <a:pPr eaLnBrk="1" hangingPunct="1"/>
              <a:t>2</a:t>
            </a:fld>
            <a:endParaRPr lang="cs-CZ" dirty="0" smtClean="0">
              <a:solidFill>
                <a:srgbClr val="73767D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Projekty a podpory v oblasti ŽP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640960" cy="5040560"/>
          </a:xfrm>
        </p:spPr>
        <p:txBody>
          <a:bodyPr/>
          <a:lstStyle/>
          <a:p>
            <a:pPr algn="just" eaLnBrk="1" hangingPunct="1"/>
            <a:r>
              <a:rPr lang="cs-CZ" sz="2400" b="0" dirty="0" smtClean="0">
                <a:cs typeface="Arial" charset="0"/>
              </a:rPr>
              <a:t>Státní fond životního prostředí ČR přispívá od roku 1992 zásadním způsobem na investice do ochrany a zlepšování životního prostředí.</a:t>
            </a:r>
          </a:p>
          <a:p>
            <a:pPr algn="just" eaLnBrk="1" hangingPunct="1"/>
            <a:r>
              <a:rPr lang="cs-CZ" sz="2400" b="0" dirty="0" smtClean="0">
                <a:cs typeface="Arial" charset="0"/>
              </a:rPr>
              <a:t>Spolufinancuje především projekty na ochranu vod, zlepšování kvality ovzduší, využití obnovitelných zdrojů energie, nakládání s odpady, ochranu přírody a krajiny a environmentální vzdělávání.</a:t>
            </a:r>
          </a:p>
          <a:p>
            <a:pPr marL="0" indent="0" algn="just" eaLnBrk="1" hangingPunct="1">
              <a:buNone/>
            </a:pPr>
            <a:endParaRPr lang="cs-CZ" sz="2400" b="0" dirty="0" smtClean="0">
              <a:cs typeface="Arial" charset="0"/>
            </a:endParaRPr>
          </a:p>
          <a:p>
            <a:pPr algn="just" eaLnBrk="1" hangingPunct="1"/>
            <a:r>
              <a:rPr lang="cs-CZ" sz="2400" dirty="0" smtClean="0">
                <a:solidFill>
                  <a:srgbClr val="0046AD"/>
                </a:solidFill>
              </a:rPr>
              <a:t>Operační program Životní prostředí</a:t>
            </a:r>
            <a:endParaRPr lang="cs-CZ" sz="2400" b="0" dirty="0" smtClean="0"/>
          </a:p>
          <a:p>
            <a:pPr algn="just" eaLnBrk="1" hangingPunct="1"/>
            <a:r>
              <a:rPr lang="cs-CZ" sz="2400" dirty="0" smtClean="0">
                <a:solidFill>
                  <a:srgbClr val="0046AD"/>
                </a:solidFill>
              </a:rPr>
              <a:t>Národní programy </a:t>
            </a:r>
            <a:r>
              <a:rPr lang="cs-CZ" sz="2400" b="0" dirty="0"/>
              <a:t>a</a:t>
            </a:r>
            <a:r>
              <a:rPr lang="cs-CZ" sz="2400" dirty="0" smtClean="0">
                <a:solidFill>
                  <a:srgbClr val="0046AD"/>
                </a:solidFill>
              </a:rPr>
              <a:t> program Zelená úsporám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A5BC2E-EB30-4D5B-BCA0-8E2F70F44CB3}" type="slidenum">
              <a:rPr lang="cs-CZ">
                <a:solidFill>
                  <a:srgbClr val="73767D"/>
                </a:solidFill>
              </a:rPr>
              <a:pPr eaLnBrk="1" hangingPunct="1"/>
              <a:t>20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Výpis žádostí a projektů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7BBF38-0D56-46F1-882E-F7460D79C202}" type="slidenum">
              <a:rPr lang="cs-CZ">
                <a:solidFill>
                  <a:srgbClr val="73767D"/>
                </a:solidFill>
              </a:rPr>
              <a:pPr eaLnBrk="1" hangingPunct="1"/>
              <a:t>21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Identifikace operačního programu a výzvy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584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06F339-E1EB-4958-AC2F-3A98387DA121}" type="slidenum">
              <a:rPr lang="cs-CZ">
                <a:solidFill>
                  <a:srgbClr val="73767D"/>
                </a:solidFill>
              </a:rPr>
              <a:pPr eaLnBrk="1" hangingPunct="1"/>
              <a:t>22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Administrace žádosti do její akceptace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3" name="Picture 4" descr="Schéma projektového cyk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10530" r="3593" b="6595"/>
          <a:stretch>
            <a:fillRect/>
          </a:stretch>
        </p:blipFill>
        <p:spPr bwMode="auto">
          <a:xfrm>
            <a:off x="539750" y="1341438"/>
            <a:ext cx="8135938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191E5A-B559-4E91-8C08-2DBC9C572CDC}" type="slidenum">
              <a:rPr lang="cs-CZ" smtClean="0">
                <a:solidFill>
                  <a:srgbClr val="73767D"/>
                </a:solidFill>
              </a:rPr>
              <a:pPr eaLnBrk="1" hangingPunct="1"/>
              <a:t>23</a:t>
            </a:fld>
            <a:endParaRPr lang="cs-CZ" smtClean="0">
              <a:solidFill>
                <a:srgbClr val="73767D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Operační program Životní prostředí</a:t>
            </a:r>
          </a:p>
        </p:txBody>
      </p:sp>
      <p:pic>
        <p:nvPicPr>
          <p:cNvPr id="21508" name="Obrázek 6" descr="Inzerce na Prioritu do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68413"/>
            <a:ext cx="9107487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068638"/>
            <a:ext cx="7391400" cy="1081087"/>
          </a:xfrm>
        </p:spPr>
        <p:txBody>
          <a:bodyPr/>
          <a:lstStyle/>
          <a:p>
            <a:pPr algn="ctr" eaLnBrk="1" hangingPunct="1"/>
            <a:r>
              <a:rPr lang="cs-CZ" sz="4800" smtClean="0"/>
              <a:t>Národní programy </a:t>
            </a:r>
          </a:p>
          <a:p>
            <a:pPr algn="ctr" eaLnBrk="1" hangingPunct="1"/>
            <a:r>
              <a:rPr lang="cs-CZ" sz="4800" smtClean="0"/>
              <a:t>dle Směrnice MŽP č.6/2010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EE7A76-F0AC-46EA-941D-BCE179DFA1E6}" type="slidenum">
              <a:rPr lang="cs-CZ" smtClean="0">
                <a:solidFill>
                  <a:srgbClr val="73767D"/>
                </a:solidFill>
              </a:rPr>
              <a:pPr eaLnBrk="1" hangingPunct="1"/>
              <a:t>25</a:t>
            </a:fld>
            <a:endParaRPr lang="cs-CZ" smtClean="0">
              <a:solidFill>
                <a:srgbClr val="73767D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63525" indent="-263525" defTabSz="385763">
              <a:spcBef>
                <a:spcPct val="20000"/>
              </a:spcBef>
            </a:pPr>
            <a:r>
              <a:rPr lang="cs-CZ" sz="2400" smtClean="0"/>
              <a:t>Přehled příloh I – XI 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142875" y="1285875"/>
            <a:ext cx="8572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algn="ctr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2000" b="1" kern="0" dirty="0">
              <a:solidFill>
                <a:srgbClr val="00B050"/>
              </a:solidFill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I</a:t>
            </a:r>
            <a:r>
              <a:rPr lang="cs-CZ" sz="2000" b="1" kern="0" dirty="0">
                <a:latin typeface="+mn-lt"/>
              </a:rPr>
              <a:t>  		Program ochrany ozónové vrstvy Země </a:t>
            </a:r>
          </a:p>
          <a:p>
            <a:pPr marL="628650" indent="-62865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II </a:t>
            </a:r>
            <a:r>
              <a:rPr lang="cs-CZ" sz="2000" b="1" kern="0" dirty="0">
                <a:latin typeface="+mn-lt"/>
              </a:rPr>
              <a:t> 		Program na podporu výkupů pozemků ve zvláště  					chráněných územích, jejich ochranných pásmech 					významných krajinných prvcích</a:t>
            </a: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III</a:t>
            </a:r>
            <a:r>
              <a:rPr lang="cs-CZ" sz="2000" b="1" kern="0" dirty="0">
                <a:latin typeface="+mn-lt"/>
              </a:rPr>
              <a:t>		Program podpory environmentálního vzdělávání, 					osvěty a poradenství</a:t>
            </a: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IV </a:t>
            </a:r>
            <a:r>
              <a:rPr lang="cs-CZ" sz="2000" b="1" kern="0" dirty="0">
                <a:latin typeface="+mn-lt"/>
              </a:rPr>
              <a:t> 		Program podpory obcí ležících v regionech NP</a:t>
            </a: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V </a:t>
            </a:r>
            <a:r>
              <a:rPr lang="cs-CZ" sz="2000" b="1" kern="0" dirty="0">
                <a:latin typeface="+mn-lt"/>
              </a:rPr>
              <a:t> 		Program podpory zajištění monitoringu vod</a:t>
            </a: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VI </a:t>
            </a:r>
            <a:r>
              <a:rPr lang="cs-CZ" sz="2000" b="1" kern="0" dirty="0">
                <a:latin typeface="+mn-lt"/>
              </a:rPr>
              <a:t> 		Program na podporu systému pro nakládání s 						</a:t>
            </a:r>
            <a:r>
              <a:rPr lang="cs-CZ" sz="2000" b="1" kern="0" dirty="0" err="1">
                <a:latin typeface="+mn-lt"/>
              </a:rPr>
              <a:t>autovraky</a:t>
            </a:r>
            <a:endParaRPr lang="cs-CZ" sz="2000" b="1" kern="0" dirty="0">
              <a:latin typeface="+mn-lt"/>
            </a:endParaRP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>
                <a:latin typeface="+mn-lt"/>
              </a:rPr>
              <a:t>Přílohy VII </a:t>
            </a:r>
            <a:r>
              <a:rPr lang="cs-CZ" sz="2000" b="1" kern="0" dirty="0">
                <a:latin typeface="+mn-lt"/>
              </a:rPr>
              <a:t>		Program podpory předkladatelů návrhů projektů 					z fondů EU</a:t>
            </a: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u="sng" kern="0" dirty="0">
              <a:solidFill>
                <a:srgbClr val="00B050"/>
              </a:solidFill>
              <a:latin typeface="+mn-lt"/>
            </a:endParaRP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u="sng" kern="0" dirty="0">
              <a:solidFill>
                <a:srgbClr val="00B050"/>
              </a:solidFill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  <a:p>
            <a:pPr marL="263525" indent="-263525" algn="ctr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7C3C9-AA6A-47FE-85A5-F000C0C5B50E}" type="slidenum">
              <a:rPr lang="cs-CZ" smtClean="0">
                <a:solidFill>
                  <a:srgbClr val="73767D"/>
                </a:solidFill>
              </a:rPr>
              <a:pPr eaLnBrk="1" hangingPunct="1"/>
              <a:t>26</a:t>
            </a:fld>
            <a:endParaRPr lang="cs-CZ" smtClean="0">
              <a:solidFill>
                <a:srgbClr val="73767D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63525" indent="-263525" defTabSz="385763">
              <a:spcBef>
                <a:spcPct val="20000"/>
              </a:spcBef>
            </a:pPr>
            <a:r>
              <a:rPr lang="cs-CZ" sz="2400" smtClean="0"/>
              <a:t>Přehled příloh I – XI </a:t>
            </a: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142875" y="1500188"/>
            <a:ext cx="8572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 algn="ctr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solidFill>
                <a:srgbClr val="00B050"/>
              </a:solidFill>
              <a:latin typeface="+mn-lt"/>
            </a:endParaRP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/>
              <a:t>Přílohy VIII </a:t>
            </a:r>
            <a:r>
              <a:rPr lang="cs-CZ" sz="2000" b="1" kern="0" dirty="0"/>
              <a:t>	Program na podporu druhové </a:t>
            </a:r>
            <a:r>
              <a:rPr lang="cs-CZ" sz="2000" b="1" kern="0" dirty="0" err="1"/>
              <a:t>diverzity</a:t>
            </a:r>
            <a:r>
              <a:rPr lang="cs-CZ" sz="2000" b="1" kern="0" dirty="0"/>
              <a:t> 								neprodukčních rostlin a zachování jejich 								genových zdrojů</a:t>
            </a:r>
          </a:p>
          <a:p>
            <a:pPr marL="609600" indent="-609600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/>
              <a:t>Přílohy IX </a:t>
            </a:r>
            <a:r>
              <a:rPr lang="cs-CZ" sz="2000" b="1" kern="0" dirty="0"/>
              <a:t>		Program pro vítěze ocenění Zelená stuha a Zelená 					stuha ČR – péče o zeleň a životní prostředí</a:t>
            </a:r>
          </a:p>
          <a:p>
            <a:pPr marL="609600" indent="-609600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/>
              <a:t>Přílohy X  </a:t>
            </a:r>
            <a:r>
              <a:rPr lang="cs-CZ" sz="2000" b="1" kern="0" dirty="0"/>
              <a:t>		Program</a:t>
            </a:r>
            <a:r>
              <a:rPr lang="pl-PL" sz="2000" b="1" kern="0" dirty="0"/>
              <a:t> podpory opatření na územích 								postižených povodní v roce 2010</a:t>
            </a:r>
            <a:endParaRPr lang="cs-CZ" sz="2000" b="1" kern="0" dirty="0"/>
          </a:p>
          <a:p>
            <a:pPr marL="609600" indent="-609600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r>
              <a:rPr lang="cs-CZ" sz="2000" b="1" u="sng" kern="0" dirty="0"/>
              <a:t>Přílohy XI </a:t>
            </a:r>
            <a:r>
              <a:rPr lang="cs-CZ" sz="2000" b="1" kern="0" dirty="0"/>
              <a:t>		Program podpory ozdravných pobytů dětí z 							oblastí se zhoršenou kvalitou ovzduší.</a:t>
            </a:r>
            <a:endParaRPr lang="cs-CZ" sz="2000" b="1" u="sng" kern="0" dirty="0"/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u="sng" kern="0" dirty="0">
              <a:solidFill>
                <a:srgbClr val="00B050"/>
              </a:solidFill>
              <a:latin typeface="+mn-lt"/>
            </a:endParaRPr>
          </a:p>
          <a:p>
            <a:pPr marL="609600" indent="-609600" defTabSz="385763" eaLnBrk="0" hangingPunct="0"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u="sng" kern="0" dirty="0">
              <a:solidFill>
                <a:srgbClr val="00B050"/>
              </a:solidFill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  <a:p>
            <a:pPr marL="609600" indent="-609600" defTabSz="385763" eaLnBrk="0" hangingPunct="0">
              <a:lnSpc>
                <a:spcPct val="80000"/>
              </a:lnSpc>
              <a:spcBef>
                <a:spcPct val="20000"/>
              </a:spcBef>
              <a:spcAft>
                <a:spcPct val="30000"/>
              </a:spcAft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  <a:p>
            <a:pPr marL="263525" indent="-263525" algn="ctr" defTabSz="385763" eaLnBrk="0" hangingPunct="0">
              <a:spcBef>
                <a:spcPct val="20000"/>
              </a:spcBef>
              <a:buClr>
                <a:srgbClr val="3F9C35"/>
              </a:buClr>
              <a:buFont typeface="Wingdings" pitchFamily="2" charset="2"/>
              <a:buChar char="§"/>
              <a:defRPr/>
            </a:pPr>
            <a:endParaRPr lang="cs-CZ" sz="11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068638"/>
            <a:ext cx="7391400" cy="1081087"/>
          </a:xfrm>
        </p:spPr>
        <p:txBody>
          <a:bodyPr/>
          <a:lstStyle/>
          <a:p>
            <a:pPr algn="ctr" eaLnBrk="1" hangingPunct="1"/>
            <a:r>
              <a:rPr lang="cs-CZ" sz="4800" dirty="0" smtClean="0"/>
              <a:t>Program </a:t>
            </a:r>
          </a:p>
          <a:p>
            <a:pPr algn="ctr" eaLnBrk="1" hangingPunct="1"/>
            <a:r>
              <a:rPr lang="cs-CZ" sz="4800" dirty="0" smtClean="0"/>
              <a:t>Zelená úsporám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947738"/>
          </a:xfrm>
        </p:spPr>
        <p:txBody>
          <a:bodyPr anchor="t"/>
          <a:lstStyle/>
          <a:p>
            <a:r>
              <a:rPr lang="cs-CZ" smtClean="0">
                <a:latin typeface="Calibri" pitchFamily="34" charset="0"/>
              </a:rPr>
              <a:t>Aktuální přehled stavu žádostí</a:t>
            </a:r>
          </a:p>
        </p:txBody>
      </p:sp>
      <p:graphicFrame>
        <p:nvGraphicFramePr>
          <p:cNvPr id="37938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03303"/>
              </p:ext>
            </p:extLst>
          </p:nvPr>
        </p:nvGraphicFramePr>
        <p:xfrm>
          <a:off x="1692275" y="1700807"/>
          <a:ext cx="5724525" cy="3199569"/>
        </p:xfrm>
        <a:graphic>
          <a:graphicData uri="http://schemas.openxmlformats.org/drawingml/2006/table">
            <a:tbl>
              <a:tblPr/>
              <a:tblGrid>
                <a:gridCol w="3816350"/>
                <a:gridCol w="1908175"/>
              </a:tblGrid>
              <a:tr h="4225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Žádosti proplacené</a:t>
                      </a:r>
                      <a:endParaRPr lang="cs-CZ" sz="2000" b="1" dirty="0" smtClean="0"/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68 000 000 ks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 - v hodnotě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 přes 17 mld. Kč</a:t>
                      </a:r>
                      <a:endParaRPr lang="cs-CZ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Žádosti v administraci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8 000 ks</a:t>
                      </a:r>
                      <a:endParaRPr lang="cs-CZ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5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K dispozici ještě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</a:rPr>
                        <a:t>Cca 3,5 mld. Kč</a:t>
                      </a:r>
                    </a:p>
                    <a:p>
                      <a:endParaRPr lang="cs-CZ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27" y="476672"/>
            <a:ext cx="7772400" cy="947738"/>
          </a:xfrm>
        </p:spPr>
        <p:txBody>
          <a:bodyPr anchor="t"/>
          <a:lstStyle/>
          <a:p>
            <a:r>
              <a:rPr lang="cs-CZ" dirty="0" smtClean="0">
                <a:latin typeface="Calibri" pitchFamily="34" charset="0"/>
              </a:rPr>
              <a:t>Aktuální přehled stavu žádostí – veřejné budovy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5" y="1412776"/>
            <a:ext cx="7992888" cy="5445225"/>
          </a:xfrm>
          <a:prstGeom prst="rect">
            <a:avLst/>
          </a:prstGeom>
        </p:spPr>
        <p:txBody>
          <a:bodyPr/>
          <a:lstStyle>
            <a:lvl1pPr marL="263525" indent="-263525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F9C35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94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800">
                <a:solidFill>
                  <a:schemeClr val="tx1"/>
                </a:solidFill>
                <a:latin typeface="+mn-lt"/>
              </a:defRPr>
            </a:lvl2pPr>
            <a:lvl3pPr marL="1158875" indent="-257175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400">
                <a:solidFill>
                  <a:schemeClr val="tx1"/>
                </a:solidFill>
                <a:latin typeface="+mn-lt"/>
              </a:defRPr>
            </a:lvl3pPr>
            <a:lvl4pPr marL="1608138" indent="-269875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4pPr>
            <a:lvl5pPr marL="2065338" indent="-277813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5pPr>
            <a:lvl6pPr marL="2522538" indent="-277813" algn="l" defTabSz="385763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6pPr>
            <a:lvl7pPr marL="2979738" indent="-277813" algn="l" defTabSz="385763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7pPr>
            <a:lvl8pPr marL="3436938" indent="-277813" algn="l" defTabSz="385763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8pPr>
            <a:lvl9pPr marL="3894138" indent="-277813" algn="l" defTabSz="385763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JohnSans Text Pro" pitchFamily="50" charset="-18"/>
              <a:buChar char="−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endParaRPr lang="cs-CZ" sz="1800" dirty="0" smtClean="0"/>
          </a:p>
          <a:p>
            <a:pPr algn="just"/>
            <a:endParaRPr lang="cs-CZ" sz="1800" dirty="0"/>
          </a:p>
          <a:p>
            <a:pPr algn="just"/>
            <a:r>
              <a:rPr lang="cs-CZ" dirty="0" smtClean="0">
                <a:solidFill>
                  <a:srgbClr val="92D050"/>
                </a:solidFill>
              </a:rPr>
              <a:t>Pro veřejné budovy </a:t>
            </a:r>
            <a:r>
              <a:rPr lang="cs-CZ" dirty="0" smtClean="0"/>
              <a:t>uvolněno 200 mil. Kč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667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39B761-5790-4BF3-89C5-4BA1854214C4}" type="slidenum">
              <a:rPr lang="cs-CZ" smtClean="0">
                <a:solidFill>
                  <a:srgbClr val="73767D"/>
                </a:solidFill>
              </a:rPr>
              <a:pPr eaLnBrk="1" hangingPunct="1"/>
              <a:t>3</a:t>
            </a:fld>
            <a:endParaRPr lang="cs-CZ" dirty="0" smtClean="0">
              <a:solidFill>
                <a:srgbClr val="73767D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Stručně o SFŽP ČR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0" dirty="0" smtClean="0"/>
              <a:t>Mezi hlavní činnosti fondu patří:</a:t>
            </a:r>
            <a:r>
              <a:rPr lang="cs-CZ" sz="2400" dirty="0" smtClean="0"/>
              <a:t> </a:t>
            </a:r>
          </a:p>
          <a:p>
            <a:pPr lvl="1" eaLnBrk="1" hangingPunct="1"/>
            <a:r>
              <a:rPr lang="cs-CZ" sz="2400" dirty="0" smtClean="0"/>
              <a:t>konzultační a poradenská činnost, </a:t>
            </a:r>
          </a:p>
          <a:p>
            <a:pPr lvl="1" eaLnBrk="1" hangingPunct="1"/>
            <a:r>
              <a:rPr lang="cs-CZ" sz="2400" dirty="0" smtClean="0"/>
              <a:t>příjem žádostí o podporu a jejich vyhodnocování, </a:t>
            </a:r>
          </a:p>
          <a:p>
            <a:pPr lvl="1" eaLnBrk="1" hangingPunct="1"/>
            <a:r>
              <a:rPr lang="cs-CZ" sz="2400" dirty="0" smtClean="0"/>
              <a:t>příprava podkladů pro schválení podpory a smluvní agenda pro poskytování podpor, </a:t>
            </a:r>
          </a:p>
          <a:p>
            <a:pPr lvl="1" eaLnBrk="1" hangingPunct="1"/>
            <a:r>
              <a:rPr lang="cs-CZ" sz="2400" dirty="0" smtClean="0"/>
              <a:t>uvolňování finančních prostředků příjemcům podpory, </a:t>
            </a:r>
          </a:p>
          <a:p>
            <a:pPr lvl="1" eaLnBrk="1" hangingPunct="1"/>
            <a:r>
              <a:rPr lang="cs-CZ" sz="2400" dirty="0" smtClean="0"/>
              <a:t>kontrola využití prostředků, </a:t>
            </a:r>
          </a:p>
          <a:p>
            <a:pPr lvl="1" eaLnBrk="1" hangingPunct="1"/>
            <a:r>
              <a:rPr lang="cs-CZ" sz="2400" dirty="0" smtClean="0"/>
              <a:t>závěrečné vyhodnocování využití poskytnutých prostředků a dosažených ekologických efektů. </a:t>
            </a:r>
          </a:p>
          <a:p>
            <a:pPr eaLnBrk="1" hangingPunct="1"/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B72598-DABA-47BB-B12A-29E3377BC94C}" type="slidenum">
              <a:rPr lang="cs-CZ" sz="1400">
                <a:solidFill>
                  <a:srgbClr val="73767D"/>
                </a:solidFill>
              </a:rPr>
              <a:pPr algn="r" eaLnBrk="1" hangingPunct="1"/>
              <a:t>30</a:t>
            </a:fld>
            <a:endParaRPr lang="cs-CZ" sz="1400">
              <a:solidFill>
                <a:srgbClr val="73767D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SFŽP ČR a OPŽP – kontakty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b="0" dirty="0" smtClean="0"/>
              <a:t>Bezplatná zelená linka </a:t>
            </a:r>
            <a:r>
              <a:rPr lang="cs-CZ" b="0" dirty="0" smtClean="0">
                <a:solidFill>
                  <a:srgbClr val="0046AD"/>
                </a:solidFill>
              </a:rPr>
              <a:t>+420 800 260 500</a:t>
            </a:r>
          </a:p>
          <a:p>
            <a:pPr eaLnBrk="1" hangingPunct="1">
              <a:buFont typeface="Wingdings" pitchFamily="2" charset="2"/>
              <a:buNone/>
            </a:pPr>
            <a:endParaRPr lang="cs-CZ" b="0" dirty="0" smtClean="0">
              <a:solidFill>
                <a:srgbClr val="0046AD"/>
              </a:solidFill>
            </a:endParaRPr>
          </a:p>
          <a:p>
            <a:pPr eaLnBrk="1" hangingPunct="1"/>
            <a:r>
              <a:rPr lang="cs-CZ" b="0" dirty="0" smtClean="0"/>
              <a:t>Poradenství přes e-mail: </a:t>
            </a:r>
            <a:r>
              <a:rPr lang="cs-CZ" b="0" dirty="0" smtClean="0">
                <a:solidFill>
                  <a:srgbClr val="0046AD"/>
                </a:solidFill>
                <a:hlinkClick r:id="rId2"/>
              </a:rPr>
              <a:t>dotazy@sfzp.cz</a:t>
            </a:r>
            <a:endParaRPr lang="cs-CZ" b="0" dirty="0" smtClean="0">
              <a:solidFill>
                <a:srgbClr val="0046AD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b="0" dirty="0" smtClean="0">
              <a:solidFill>
                <a:srgbClr val="0046AD"/>
              </a:solidFill>
            </a:endParaRPr>
          </a:p>
          <a:p>
            <a:pPr eaLnBrk="1" hangingPunct="1"/>
            <a:r>
              <a:rPr lang="cs-CZ" b="0" dirty="0" smtClean="0"/>
              <a:t>Měsíčník Priorita o aktualitách v OPŽP </a:t>
            </a:r>
          </a:p>
          <a:p>
            <a:pPr eaLnBrk="1" hangingPunct="1">
              <a:buFont typeface="Wingdings" pitchFamily="2" charset="2"/>
              <a:buNone/>
            </a:pPr>
            <a:endParaRPr lang="cs-CZ" b="0" dirty="0" smtClean="0"/>
          </a:p>
          <a:p>
            <a:pPr eaLnBrk="1" hangingPunct="1"/>
            <a:r>
              <a:rPr lang="cs-CZ" b="0" dirty="0" smtClean="0"/>
              <a:t>Webové stránky: </a:t>
            </a:r>
            <a:r>
              <a:rPr lang="cs-CZ" b="0" dirty="0" smtClean="0">
                <a:solidFill>
                  <a:srgbClr val="0046AD"/>
                </a:solidFill>
                <a:hlinkClick r:id="rId3"/>
              </a:rPr>
              <a:t>www.sfzp.cz</a:t>
            </a:r>
            <a:r>
              <a:rPr lang="cs-CZ" b="0" dirty="0" smtClean="0">
                <a:solidFill>
                  <a:srgbClr val="0046AD"/>
                </a:solidFill>
              </a:rPr>
              <a:t>, </a:t>
            </a:r>
            <a:r>
              <a:rPr lang="cs-CZ" b="0" dirty="0" smtClean="0">
                <a:solidFill>
                  <a:srgbClr val="00B050"/>
                </a:solidFill>
              </a:rPr>
              <a:t>www.zelenausporam.cz</a:t>
            </a:r>
            <a:r>
              <a:rPr lang="cs-CZ" b="0" dirty="0" smtClean="0"/>
              <a:t> a </a:t>
            </a:r>
            <a:r>
              <a:rPr lang="cs-CZ" b="0" dirty="0" smtClean="0">
                <a:hlinkClick r:id="rId4"/>
              </a:rPr>
              <a:t>www.opzp.cz</a:t>
            </a:r>
            <a:r>
              <a:rPr lang="cs-CZ" b="0" dirty="0" smtClean="0"/>
              <a:t> </a:t>
            </a:r>
            <a:br>
              <a:rPr lang="cs-CZ" b="0" dirty="0" smtClean="0"/>
            </a:br>
            <a:endParaRPr lang="cs-CZ" b="0" dirty="0" smtClean="0"/>
          </a:p>
          <a:p>
            <a:pPr eaLnBrk="1" hangingPunct="1">
              <a:buFont typeface="Wingdings" pitchFamily="2" charset="2"/>
              <a:buNone/>
            </a:pPr>
            <a:endParaRPr lang="cs-CZ" b="0" dirty="0" smtClean="0">
              <a:solidFill>
                <a:srgbClr val="0046AD"/>
              </a:solidFill>
            </a:endParaRPr>
          </a:p>
          <a:p>
            <a:pPr eaLnBrk="1" hangingPunct="1"/>
            <a:endParaRPr lang="cs-CZ" b="0" dirty="0" smtClean="0">
              <a:solidFill>
                <a:srgbClr val="0046AD"/>
              </a:solidFill>
            </a:endParaRPr>
          </a:p>
          <a:p>
            <a:pPr eaLnBrk="1" hangingPunct="1"/>
            <a:endParaRPr lang="cs-CZ" b="0" dirty="0" smtClean="0">
              <a:solidFill>
                <a:srgbClr val="0046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A6F749-F5C3-4702-9534-DEF98D1973C5}" type="slidenum">
              <a:rPr lang="cs-CZ" smtClean="0">
                <a:solidFill>
                  <a:srgbClr val="73767D"/>
                </a:solidFill>
              </a:rPr>
              <a:pPr eaLnBrk="1" hangingPunct="1"/>
              <a:t>31</a:t>
            </a:fld>
            <a:endParaRPr lang="cs-CZ" smtClean="0">
              <a:solidFill>
                <a:srgbClr val="73767D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600200"/>
            <a:ext cx="8215313" cy="4853136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Děkuji za pozornost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692275" y="4071938"/>
            <a:ext cx="70564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600" b="1" dirty="0" smtClean="0">
                <a:latin typeface="Arial Unicode MS" pitchFamily="34" charset="-128"/>
              </a:rPr>
              <a:t>Mgr. Martin Kubica</a:t>
            </a:r>
            <a:endParaRPr lang="cs-CZ" sz="1600" b="1" dirty="0">
              <a:latin typeface="Arial Unicode MS" pitchFamily="34" charset="-128"/>
            </a:endParaRPr>
          </a:p>
          <a:p>
            <a:r>
              <a:rPr lang="cs-CZ" sz="1400" dirty="0" smtClean="0">
                <a:latin typeface="Arial Unicode MS" pitchFamily="34" charset="-128"/>
              </a:rPr>
              <a:t>vedoucí odboru projektů a příjmu žádostí</a:t>
            </a:r>
            <a:endParaRPr lang="cs-CZ" sz="1400" dirty="0">
              <a:latin typeface="Arial Unicode MS" pitchFamily="34" charset="-128"/>
            </a:endParaRPr>
          </a:p>
          <a:p>
            <a:endParaRPr lang="cs-CZ" sz="1400" dirty="0">
              <a:latin typeface="Arial Unicode MS" pitchFamily="34" charset="-128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692275" y="4935538"/>
            <a:ext cx="60944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>
                <a:latin typeface="Arial Unicode MS" pitchFamily="34" charset="-128"/>
              </a:rPr>
              <a:t>Státní fond životního prostředí České republiky</a:t>
            </a:r>
            <a:br>
              <a:rPr lang="cs-CZ" sz="1400" dirty="0">
                <a:latin typeface="Arial Unicode MS" pitchFamily="34" charset="-128"/>
              </a:rPr>
            </a:br>
            <a:r>
              <a:rPr lang="cs-CZ" sz="1400" dirty="0">
                <a:latin typeface="Arial Unicode MS" pitchFamily="34" charset="-128"/>
              </a:rPr>
              <a:t>Kaplanova 1931/1, 148 00 Praha 11</a:t>
            </a:r>
          </a:p>
          <a:p>
            <a:pPr eaLnBrk="1" hangingPunct="1"/>
            <a:r>
              <a:rPr lang="cs-CZ" sz="1400" dirty="0">
                <a:latin typeface="Arial Unicode MS" pitchFamily="34" charset="-128"/>
              </a:rPr>
              <a:t>korespondenční a kontaktní adresa: Olbrachtova 2006/9, 140 00  Praha 4,</a:t>
            </a:r>
            <a:br>
              <a:rPr lang="cs-CZ" sz="1400" dirty="0">
                <a:latin typeface="Arial Unicode MS" pitchFamily="34" charset="-128"/>
              </a:rPr>
            </a:br>
            <a:r>
              <a:rPr lang="cs-CZ" sz="1400" dirty="0">
                <a:latin typeface="Arial Unicode MS" pitchFamily="34" charset="-128"/>
              </a:rPr>
              <a:t>tel.: +420 267 994 </a:t>
            </a:r>
            <a:r>
              <a:rPr lang="cs-CZ" sz="1400" dirty="0" smtClean="0">
                <a:latin typeface="Arial Unicode MS" pitchFamily="34" charset="-128"/>
              </a:rPr>
              <a:t>515</a:t>
            </a:r>
            <a:endParaRPr lang="cs-CZ" sz="1400" b="1" dirty="0">
              <a:latin typeface="Arial Unicode MS" pitchFamily="34" charset="-128"/>
            </a:endParaRPr>
          </a:p>
          <a:p>
            <a:pPr eaLnBrk="1" hangingPunct="1"/>
            <a:r>
              <a:rPr lang="cs-CZ" sz="1400" b="1" dirty="0" smtClean="0">
                <a:solidFill>
                  <a:srgbClr val="0046AD"/>
                </a:solidFill>
                <a:latin typeface="Arial Unicode MS" pitchFamily="34" charset="-128"/>
              </a:rPr>
              <a:t>martin.kubica@sfzp.cz </a:t>
            </a:r>
            <a:r>
              <a:rPr lang="cs-CZ" sz="800" dirty="0">
                <a:latin typeface="Wingdings" pitchFamily="2" charset="2"/>
              </a:rPr>
              <a:t>n</a:t>
            </a:r>
            <a:r>
              <a:rPr lang="cs-CZ" dirty="0"/>
              <a:t> </a:t>
            </a:r>
            <a:r>
              <a:rPr lang="cs-CZ" sz="1400" b="1" dirty="0">
                <a:solidFill>
                  <a:srgbClr val="0046AD"/>
                </a:solidFill>
                <a:latin typeface="Arial Unicode MS" pitchFamily="34" charset="-128"/>
              </a:rPr>
              <a:t>www.sfzp.cz</a:t>
            </a:r>
            <a:r>
              <a:rPr lang="cs-CZ" dirty="0">
                <a:latin typeface="Arial Unicode MS" pitchFamily="34" charset="-128"/>
              </a:rPr>
              <a:t> </a:t>
            </a:r>
            <a:r>
              <a:rPr lang="cs-CZ" sz="800" dirty="0">
                <a:latin typeface="Wingdings" pitchFamily="2" charset="2"/>
              </a:rPr>
              <a:t>n</a:t>
            </a:r>
            <a:r>
              <a:rPr lang="cs-CZ" sz="800" dirty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 dirty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dirty="0">
                <a:latin typeface="Wingdings" pitchFamily="2" charset="2"/>
              </a:rPr>
              <a:t>n</a:t>
            </a:r>
            <a:r>
              <a:rPr lang="cs-CZ" sz="800" dirty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dirty="0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pic>
        <p:nvPicPr>
          <p:cNvPr id="34822" name="Picture 7" descr="SFZP_H_RGB_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12"/>
          <a:stretch>
            <a:fillRect/>
          </a:stretch>
        </p:blipFill>
        <p:spPr bwMode="auto">
          <a:xfrm>
            <a:off x="539750" y="5032375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Obrázek 7" descr="Mozaika_prezentace_V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0"/>
            <a:ext cx="1216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600" dirty="0" smtClean="0"/>
              <a:t>SFŽP ČR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068638"/>
            <a:ext cx="7391400" cy="1081087"/>
          </a:xfrm>
        </p:spPr>
        <p:txBody>
          <a:bodyPr/>
          <a:lstStyle/>
          <a:p>
            <a:pPr algn="ctr" eaLnBrk="1" hangingPunct="1"/>
            <a:r>
              <a:rPr lang="cs-CZ" sz="4800" dirty="0" smtClean="0"/>
              <a:t>Operační program Životní prostředí</a:t>
            </a:r>
          </a:p>
        </p:txBody>
      </p:sp>
      <p:pic>
        <p:nvPicPr>
          <p:cNvPr id="6147" name="Picture 3" descr="Banner_FS_ERDF - CMYK_horizont - pro WO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5357813"/>
            <a:ext cx="67198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918814-921B-44DF-BD1E-14056608EFCA}" type="slidenum">
              <a:rPr lang="cs-CZ">
                <a:solidFill>
                  <a:srgbClr val="73767D"/>
                </a:solidFill>
              </a:rPr>
              <a:pPr eaLnBrk="1" hangingPunct="1"/>
              <a:t>5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569325" cy="4497388"/>
          </a:xfrm>
        </p:spPr>
        <p:txBody>
          <a:bodyPr/>
          <a:lstStyle/>
          <a:p>
            <a:pPr lvl="1" eaLnBrk="1" hangingPunct="1"/>
            <a:r>
              <a:rPr lang="cs-CZ" dirty="0" smtClean="0"/>
              <a:t>OPŽP – krátké představení</a:t>
            </a:r>
          </a:p>
          <a:p>
            <a:pPr lvl="1" eaLnBrk="1" hangingPunct="1"/>
            <a:r>
              <a:rPr lang="cs-CZ" dirty="0" smtClean="0"/>
              <a:t>Stručně - projektový cyklus příjmu žádosti o podporu (popis jednotlivých etap, rozbor nedostatků a návrh doporučení)</a:t>
            </a:r>
          </a:p>
          <a:p>
            <a:pPr lvl="1" eaLnBrk="1" hangingPunct="1"/>
            <a:r>
              <a:rPr lang="cs-CZ" dirty="0" smtClean="0"/>
              <a:t>Základní pojmy příjmu žádostí</a:t>
            </a:r>
          </a:p>
          <a:p>
            <a:pPr lvl="1" eaLnBrk="1" hangingPunct="1"/>
            <a:r>
              <a:rPr lang="cs-CZ" dirty="0" smtClean="0"/>
              <a:t>Obecná část příjmu žádostí (typy žadatelů, místní příslušnost KP)</a:t>
            </a:r>
          </a:p>
          <a:p>
            <a:pPr lvl="1" eaLnBrk="1" hangingPunct="1"/>
            <a:r>
              <a:rPr lang="cs-CZ" dirty="0" smtClean="0"/>
              <a:t>Zvláštní část příjmu žádostí (Bene-</a:t>
            </a:r>
            <a:r>
              <a:rPr lang="cs-CZ" dirty="0" err="1" smtClean="0"/>
              <a:t>fill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1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16C8FA5-F3C5-4CC9-A1E0-02E8507BE59D}" type="slidenum">
              <a:rPr lang="cs-CZ" sz="1400">
                <a:solidFill>
                  <a:srgbClr val="73767D"/>
                </a:solidFill>
              </a:rPr>
              <a:pPr algn="r" eaLnBrk="1" hangingPunct="1"/>
              <a:t>6</a:t>
            </a:fld>
            <a:endParaRPr lang="cs-CZ" sz="1400" dirty="0">
              <a:solidFill>
                <a:srgbClr val="73767D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OPŽP – druhý největší operační program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569325" cy="4568825"/>
          </a:xfrm>
        </p:spPr>
        <p:txBody>
          <a:bodyPr/>
          <a:lstStyle/>
          <a:p>
            <a:pPr algn="just" eaLnBrk="1" hangingPunct="1"/>
            <a:r>
              <a:rPr lang="cs-CZ" b="0" dirty="0" smtClean="0"/>
              <a:t>Finanční nástroj pro čerpání prostředků z fondů Evropské unie</a:t>
            </a:r>
          </a:p>
          <a:p>
            <a:pPr algn="just" eaLnBrk="1" hangingPunct="1"/>
            <a:r>
              <a:rPr lang="cs-CZ" b="0" dirty="0" smtClean="0"/>
              <a:t>V letech 2007–2013 pro projekty ochrany a zlepšování kvality životního prostředí určeno z Fondu soudržnosti a ERDF </a:t>
            </a:r>
            <a:r>
              <a:rPr lang="cs-CZ" dirty="0" smtClean="0"/>
              <a:t>4,9 miliardy</a:t>
            </a:r>
            <a:r>
              <a:rPr lang="cs-CZ" b="0" dirty="0" smtClean="0"/>
              <a:t> </a:t>
            </a:r>
            <a:r>
              <a:rPr lang="cs-CZ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€</a:t>
            </a:r>
            <a:endParaRPr lang="cs-CZ" b="0" dirty="0" smtClean="0"/>
          </a:p>
          <a:p>
            <a:pPr algn="just" eaLnBrk="1" hangingPunct="1"/>
            <a:r>
              <a:rPr lang="cs-CZ" b="0" dirty="0" smtClean="0"/>
              <a:t>Dalších </a:t>
            </a:r>
            <a:r>
              <a:rPr lang="cs-CZ" dirty="0" smtClean="0"/>
              <a:t>306</a:t>
            </a:r>
            <a:r>
              <a:rPr lang="cs-CZ" b="0" dirty="0" smtClean="0"/>
              <a:t> </a:t>
            </a:r>
            <a:r>
              <a:rPr lang="cs-CZ" dirty="0" smtClean="0"/>
              <a:t>milionů</a:t>
            </a:r>
            <a:r>
              <a:rPr lang="cs-CZ" b="0" dirty="0" smtClean="0"/>
              <a:t> </a:t>
            </a:r>
            <a:r>
              <a:rPr lang="cs-CZ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€</a:t>
            </a:r>
            <a:r>
              <a:rPr lang="cs-CZ" b="0" dirty="0" smtClean="0"/>
              <a:t> je připraveno na spolufinancování ze SFŽP ČR a kapitoly MŽP</a:t>
            </a:r>
          </a:p>
          <a:p>
            <a:pPr algn="just" eaLnBrk="1" hangingPunct="1"/>
            <a:r>
              <a:rPr lang="cs-CZ" b="0" dirty="0" smtClean="0"/>
              <a:t>Do pol. září 2012 schváleno k rozdělení </a:t>
            </a:r>
            <a:br>
              <a:rPr lang="cs-CZ" b="0" dirty="0" smtClean="0"/>
            </a:br>
            <a:r>
              <a:rPr lang="cs-CZ" dirty="0" smtClean="0"/>
              <a:t>86</a:t>
            </a:r>
            <a:r>
              <a:rPr lang="cs-CZ" b="0" dirty="0" smtClean="0"/>
              <a:t> </a:t>
            </a:r>
            <a:r>
              <a:rPr lang="cs-CZ" dirty="0" smtClean="0"/>
              <a:t>miliard</a:t>
            </a:r>
            <a:r>
              <a:rPr lang="cs-CZ" b="0" dirty="0" smtClean="0"/>
              <a:t> Kč</a:t>
            </a:r>
          </a:p>
          <a:p>
            <a:pPr algn="just" eaLnBrk="1" hangingPunct="1"/>
            <a:r>
              <a:rPr lang="cs-CZ" b="0" dirty="0" smtClean="0"/>
              <a:t>Na účty příjemců odesláno přes </a:t>
            </a:r>
            <a:r>
              <a:rPr lang="cs-CZ" dirty="0" smtClean="0"/>
              <a:t>35 miliard</a:t>
            </a:r>
            <a:r>
              <a:rPr lang="cs-CZ" b="0" dirty="0" smtClean="0"/>
              <a:t> Kč</a:t>
            </a:r>
          </a:p>
          <a:p>
            <a:pPr eaLnBrk="1" hangingPunct="1">
              <a:buFont typeface="Wingdings" pitchFamily="2" charset="2"/>
              <a:buNone/>
            </a:pPr>
            <a:endParaRPr lang="cs-CZ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47FE8C-4736-47F3-B712-F8351394FCAE}" type="slidenum">
              <a:rPr lang="cs-CZ" smtClean="0">
                <a:solidFill>
                  <a:srgbClr val="73767D"/>
                </a:solidFill>
              </a:rPr>
              <a:pPr eaLnBrk="1" hangingPunct="1"/>
              <a:t>7</a:t>
            </a:fld>
            <a:endParaRPr lang="cs-CZ" dirty="0" smtClean="0">
              <a:solidFill>
                <a:srgbClr val="73767D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OPŽP – 8 prioritních os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468221"/>
              </p:ext>
            </p:extLst>
          </p:nvPr>
        </p:nvGraphicFramePr>
        <p:xfrm>
          <a:off x="395288" y="1341438"/>
          <a:ext cx="8137525" cy="5386391"/>
        </p:xfrm>
        <a:graphic>
          <a:graphicData uri="http://schemas.openxmlformats.org/drawingml/2006/table">
            <a:tbl>
              <a:tblPr/>
              <a:tblGrid>
                <a:gridCol w="2662237"/>
                <a:gridCol w="1017588"/>
                <a:gridCol w="1304925"/>
                <a:gridCol w="1570037"/>
                <a:gridCol w="1582738"/>
              </a:tblGrid>
              <a:tr h="765651"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Číslo a název prioritní osy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Fond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Podíl na alokaci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Příspěvek z  fondů EU [€]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Příspěvek z  fondů EU [CZK]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44197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	Zlepšování vodohospodářské infrastruktury a snižování rizika povodní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40,44%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1 988 552 501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50 </a:t>
                      </a:r>
                      <a:r>
                        <a:rPr kumimoji="0" lang="cs-CZ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080</a:t>
                      </a:r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 412 103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11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	Zlepšování kvality ovzduší a snižování emisí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12,89%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 634 146 020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16 010 344 325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11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3. 	Udržitelné využívání zdrojů energie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13,68%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672 971 287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17 025 670 220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197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 	Zkvalitnění nakládání s odpady odstraňování starých ekologických zátěží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FS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15,79%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776 505 331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19 594 391 728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197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 	Omezování průmyslového znečištění snižování environmentálních rizik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ERDF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1,23%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60 605 709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1 524 162 240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11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6. 	Zlepšování stavu přírody a krajiny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ERDF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12,19%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599 423 825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15 129 983 782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197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 	Rozvoj infrastruktury pro environmentální vzdělávání, poradenství a osvětu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ERDF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0,86%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42 452 678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1 070 151 989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852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8. 	Technická asistence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2,91%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143 209 747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3 615 987 901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61">
                <a:tc>
                  <a:txBody>
                    <a:bodyPr/>
                    <a:lstStyle/>
                    <a:p>
                      <a:pPr marL="346075" marR="0" lvl="0" indent="-3460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Celkem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FS + ERDF</a:t>
                      </a: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endParaRPr kumimoji="0" 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60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4 917 867 098  </a:t>
                      </a:r>
                    </a:p>
                  </a:txBody>
                  <a:tcPr marL="65854" marR="65854" marT="32920" marB="32920" anchor="ctr" horzOverflow="overflow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effectLst/>
                          <a:latin typeface="Arial"/>
                        </a:rPr>
                        <a:t>124 051 104 290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7B22FA-E627-40D8-B6E0-2BB8D649C7DA}" type="slidenum">
              <a:rPr lang="cs-CZ">
                <a:solidFill>
                  <a:srgbClr val="73767D"/>
                </a:solidFill>
              </a:rPr>
              <a:pPr eaLnBrk="1" hangingPunct="1"/>
              <a:t>8</a:t>
            </a:fld>
            <a:endParaRPr lang="cs-CZ">
              <a:solidFill>
                <a:srgbClr val="73767D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Podíl jednotlivých prioritních os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8197" name="Picture 5" descr="kolacovy_graf_podil_PO_OP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86423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3C917C-9206-491E-8D7A-6A30C948B7A0}" type="slidenum">
              <a:rPr lang="cs-CZ" sz="1400">
                <a:solidFill>
                  <a:srgbClr val="73767D"/>
                </a:solidFill>
              </a:rPr>
              <a:pPr algn="r" eaLnBrk="1" hangingPunct="1"/>
              <a:t>9</a:t>
            </a:fld>
            <a:endParaRPr lang="cs-CZ" sz="1400" dirty="0">
              <a:solidFill>
                <a:srgbClr val="73767D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OPŽP – aktuální stav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0" dirty="0" smtClean="0"/>
              <a:t>Celkem vyhlášeno </a:t>
            </a:r>
            <a:r>
              <a:rPr lang="cs-CZ" dirty="0" smtClean="0"/>
              <a:t>42 výzev</a:t>
            </a:r>
          </a:p>
          <a:p>
            <a:r>
              <a:rPr lang="cs-CZ" b="0" dirty="0" smtClean="0"/>
              <a:t>Podáno </a:t>
            </a:r>
            <a:r>
              <a:rPr lang="cs-CZ" dirty="0" smtClean="0"/>
              <a:t>16 469 žádostí</a:t>
            </a:r>
          </a:p>
          <a:p>
            <a:r>
              <a:rPr lang="cs-CZ" b="0" dirty="0" smtClean="0"/>
              <a:t>Dotace schválena pro </a:t>
            </a:r>
            <a:r>
              <a:rPr lang="cs-CZ" dirty="0" smtClean="0"/>
              <a:t>7 037 projektů</a:t>
            </a:r>
          </a:p>
          <a:p>
            <a:r>
              <a:rPr lang="cs-CZ" dirty="0" smtClean="0"/>
              <a:t>Největší počet </a:t>
            </a:r>
            <a:r>
              <a:rPr lang="cs-CZ" b="0" dirty="0" smtClean="0"/>
              <a:t>projektů – 2 403 schváleno v PO 6 – zlepšování stavu přírody a krajiny</a:t>
            </a:r>
          </a:p>
          <a:p>
            <a:r>
              <a:rPr lang="cs-CZ" dirty="0" smtClean="0"/>
              <a:t>Největší objem schválených prostředků </a:t>
            </a:r>
            <a:r>
              <a:rPr lang="cs-CZ" b="0" dirty="0" smtClean="0"/>
              <a:t>v PO 1 - Zlepšování vodohospodářské infrastruktury a snižování rizika povodní – cca 41,4 miliard Kč</a:t>
            </a:r>
          </a:p>
          <a:p>
            <a:pPr eaLnBrk="1" hangingPunct="1"/>
            <a:endParaRPr lang="cs-CZ" b="0" dirty="0" smtClean="0">
              <a:solidFill>
                <a:srgbClr val="0046AD"/>
              </a:solidFill>
            </a:endParaRPr>
          </a:p>
          <a:p>
            <a:pPr eaLnBrk="1" hangingPunct="1"/>
            <a:endParaRPr lang="cs-CZ" b="0" dirty="0" smtClean="0">
              <a:solidFill>
                <a:srgbClr val="0046AD"/>
              </a:solidFill>
            </a:endParaRPr>
          </a:p>
          <a:p>
            <a:pPr eaLnBrk="1" hangingPunct="1"/>
            <a:endParaRPr lang="cs-CZ" b="0" dirty="0" smtClean="0">
              <a:solidFill>
                <a:srgbClr val="0046A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SFZP_prezentace_861118">
  <a:themeElements>
    <a:clrScheme name="SABLONA_SFZP_prezentace_86111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BLONA_SFZP_prezentace_8611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_SFZP_prezentace_86111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_SFZP_prezentace_86111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SABLONA_SFZP_prezentace_861118</Template>
  <TotalTime>4771</TotalTime>
  <Words>1645</Words>
  <Application>Microsoft Office PowerPoint</Application>
  <PresentationFormat>Předvádění na obrazovce (4:3)</PresentationFormat>
  <Paragraphs>552</Paragraphs>
  <Slides>31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SABLONA_SFZP_prezentace_861118</vt:lpstr>
      <vt:lpstr>SFŽP ČR</vt:lpstr>
      <vt:lpstr>Projekty a podpory v oblasti ŽP</vt:lpstr>
      <vt:lpstr>Stručně o SFŽP ČR</vt:lpstr>
      <vt:lpstr>Prezentace aplikace PowerPoint</vt:lpstr>
      <vt:lpstr>Obsah</vt:lpstr>
      <vt:lpstr>OPŽP – druhý největší operační program</vt:lpstr>
      <vt:lpstr>OPŽP – 8 prioritních os</vt:lpstr>
      <vt:lpstr>Podíl jednotlivých prioritních os</vt:lpstr>
      <vt:lpstr>OPŽP – aktuální stav</vt:lpstr>
      <vt:lpstr>OPŽP – schválená podpora podle krajů</vt:lpstr>
      <vt:lpstr>Částky převedené na účty příjemců podpory k 17. 09. 2012 (v Kč) </vt:lpstr>
      <vt:lpstr>Schválená podpora a alokace OPŽP dle oblastí podpory k 17. 09. 2012 </vt:lpstr>
      <vt:lpstr>„Legislativní rámec“ OPŽP</vt:lpstr>
      <vt:lpstr>Legislativní rámec“ OPŽP</vt:lpstr>
      <vt:lpstr>„Mediální rámec“ OP ŽP</vt:lpstr>
      <vt:lpstr>„Informativní rámec“ OPŽP</vt:lpstr>
      <vt:lpstr>webové stránky</vt:lpstr>
      <vt:lpstr>8 kroků před podáním žádosti</vt:lpstr>
      <vt:lpstr>Přihlášení</vt:lpstr>
      <vt:lpstr>Výpis žádostí a projektů</vt:lpstr>
      <vt:lpstr>Identifikace operačního programu a výzvy</vt:lpstr>
      <vt:lpstr>Administrace žádosti do její akceptace</vt:lpstr>
      <vt:lpstr>Operační program Životní prostředí</vt:lpstr>
      <vt:lpstr>Prezentace aplikace PowerPoint</vt:lpstr>
      <vt:lpstr>Přehled příloh I – XI </vt:lpstr>
      <vt:lpstr>Přehled příloh I – XI </vt:lpstr>
      <vt:lpstr>Prezentace aplikace PowerPoint</vt:lpstr>
      <vt:lpstr>Aktuální přehled stavu žádostí</vt:lpstr>
      <vt:lpstr>Aktuální přehled stavu žádostí – veřejné budovy</vt:lpstr>
      <vt:lpstr>SFŽP ČR a OPŽP – kontakty</vt:lpstr>
      <vt:lpstr>SFŽP ČR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mpecnova</dc:creator>
  <cp:lastModifiedBy>mkubica</cp:lastModifiedBy>
  <cp:revision>293</cp:revision>
  <cp:lastPrinted>2011-10-19T09:40:03Z</cp:lastPrinted>
  <dcterms:created xsi:type="dcterms:W3CDTF">2009-06-08T13:11:54Z</dcterms:created>
  <dcterms:modified xsi:type="dcterms:W3CDTF">2012-09-26T08:27:32Z</dcterms:modified>
</cp:coreProperties>
</file>