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9" r:id="rId2"/>
    <p:sldId id="258" r:id="rId3"/>
    <p:sldId id="260" r:id="rId4"/>
    <p:sldId id="261" r:id="rId5"/>
    <p:sldId id="271" r:id="rId6"/>
    <p:sldId id="274" r:id="rId7"/>
    <p:sldId id="275" r:id="rId8"/>
    <p:sldId id="280" r:id="rId9"/>
    <p:sldId id="277" r:id="rId10"/>
    <p:sldId id="278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68" r:id="rId20"/>
    <p:sldId id="269" r:id="rId21"/>
    <p:sldId id="292" r:id="rId22"/>
    <p:sldId id="263" r:id="rId23"/>
    <p:sldId id="262" r:id="rId24"/>
    <p:sldId id="264" r:id="rId25"/>
    <p:sldId id="265" r:id="rId26"/>
  </p:sldIdLst>
  <p:sldSz cx="9144000" cy="6858000" type="screen4x3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cuments%20and%20Settings\269\Dokumenty\000_Dlouhodob&#233;%20financov&#225;n&#237;\Tabulky%20a%20grafy%20do%20r%202016\V&#253;voj%20slu&#382;eb%20do%202016%20GRAFY%20varianta%20transformace%20a%20IP2%20k%2025_7_20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title>
      <c:tx>
        <c:rich>
          <a:bodyPr/>
          <a:lstStyle/>
          <a:p>
            <a:pPr>
              <a:defRPr/>
            </a:pPr>
            <a:r>
              <a:rPr lang="cs-CZ"/>
              <a:t>Sociální služby celkem</a:t>
            </a:r>
            <a:r>
              <a:rPr lang="cs-CZ" baseline="0"/>
              <a:t> </a:t>
            </a:r>
            <a:r>
              <a:rPr lang="cs-CZ"/>
              <a:t>do roku 2016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Grafy!$C$194</c:f>
              <c:strCache>
                <c:ptCount val="1"/>
                <c:pt idx="0">
                  <c:v>Provozní náklady celkem</c:v>
                </c:pt>
              </c:strCache>
            </c:strRef>
          </c:tx>
          <c:dLbls>
            <c:showVal val="1"/>
          </c:dLbls>
          <c:cat>
            <c:numRef>
              <c:f>Grafy!$D$193:$J$193</c:f>
              <c:numCache>
                <c:formatCode>#,##0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Grafy!$D$194:$J$194</c:f>
              <c:numCache>
                <c:formatCode>#,##0</c:formatCode>
                <c:ptCount val="7"/>
                <c:pt idx="0">
                  <c:v>1422113.828</c:v>
                </c:pt>
                <c:pt idx="1">
                  <c:v>1445498.3458100001</c:v>
                </c:pt>
                <c:pt idx="2">
                  <c:v>1467839.5564693718</c:v>
                </c:pt>
                <c:pt idx="3">
                  <c:v>1499215.6432708811</c:v>
                </c:pt>
                <c:pt idx="4">
                  <c:v>1523410.9224895339</c:v>
                </c:pt>
                <c:pt idx="5">
                  <c:v>1548174.8654638531</c:v>
                </c:pt>
                <c:pt idx="6">
                  <c:v>1573525.0412165734</c:v>
                </c:pt>
              </c:numCache>
            </c:numRef>
          </c:val>
        </c:ser>
        <c:axId val="64795008"/>
        <c:axId val="64793216"/>
      </c:barChart>
      <c:lineChart>
        <c:grouping val="standard"/>
        <c:ser>
          <c:idx val="1"/>
          <c:order val="1"/>
          <c:tx>
            <c:strRef>
              <c:f>Grafy!$C$195</c:f>
              <c:strCache>
                <c:ptCount val="1"/>
                <c:pt idx="0">
                  <c:v>Financování samospráv</c:v>
                </c:pt>
              </c:strCache>
            </c:strRef>
          </c:tx>
          <c:marker>
            <c:symbol val="none"/>
          </c:marker>
          <c:cat>
            <c:numRef>
              <c:f>Grafy!$D$193:$J$193</c:f>
              <c:numCache>
                <c:formatCode>#,##0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Grafy!$D$195:$J$195</c:f>
              <c:numCache>
                <c:formatCode>#,##0</c:formatCode>
                <c:ptCount val="7"/>
                <c:pt idx="0">
                  <c:v>166666.68999999992</c:v>
                </c:pt>
                <c:pt idx="1">
                  <c:v>187534.49674999993</c:v>
                </c:pt>
                <c:pt idx="2">
                  <c:v>201177.66602592185</c:v>
                </c:pt>
                <c:pt idx="3">
                  <c:v>229519.70282294971</c:v>
                </c:pt>
                <c:pt idx="4">
                  <c:v>236147.86033008818</c:v>
                </c:pt>
                <c:pt idx="5">
                  <c:v>242995.9989514451</c:v>
                </c:pt>
                <c:pt idx="6">
                  <c:v>249724.62095655035</c:v>
                </c:pt>
              </c:numCache>
            </c:numRef>
          </c:val>
        </c:ser>
        <c:ser>
          <c:idx val="2"/>
          <c:order val="2"/>
          <c:tx>
            <c:strRef>
              <c:f>Grafy!$C$196</c:f>
              <c:strCache>
                <c:ptCount val="1"/>
                <c:pt idx="0">
                  <c:v>Dotace KHK</c:v>
                </c:pt>
              </c:strCache>
            </c:strRef>
          </c:tx>
          <c:marker>
            <c:symbol val="none"/>
          </c:marker>
          <c:cat>
            <c:numRef>
              <c:f>Grafy!$D$193:$J$193</c:f>
              <c:numCache>
                <c:formatCode>#,##0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Grafy!$D$196:$J$196</c:f>
              <c:numCache>
                <c:formatCode>#,##0</c:formatCode>
                <c:ptCount val="7"/>
                <c:pt idx="0">
                  <c:v>24800</c:v>
                </c:pt>
                <c:pt idx="1">
                  <c:v>25090</c:v>
                </c:pt>
                <c:pt idx="2">
                  <c:v>35261.065899999994</c:v>
                </c:pt>
                <c:pt idx="3">
                  <c:v>45432.131799999996</c:v>
                </c:pt>
                <c:pt idx="4">
                  <c:v>49372.131799999996</c:v>
                </c:pt>
                <c:pt idx="5">
                  <c:v>76150</c:v>
                </c:pt>
                <c:pt idx="6">
                  <c:v>83090</c:v>
                </c:pt>
              </c:numCache>
            </c:numRef>
          </c:val>
        </c:ser>
        <c:ser>
          <c:idx val="3"/>
          <c:order val="3"/>
          <c:tx>
            <c:strRef>
              <c:f>Grafy!$C$197</c:f>
              <c:strCache>
                <c:ptCount val="1"/>
                <c:pt idx="0">
                  <c:v>Dotace MPSV+IP</c:v>
                </c:pt>
              </c:strCache>
            </c:strRef>
          </c:tx>
          <c:marker>
            <c:symbol val="none"/>
          </c:marker>
          <c:cat>
            <c:numRef>
              <c:f>Grafy!$D$193:$J$193</c:f>
              <c:numCache>
                <c:formatCode>#,##0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Grafy!$D$197:$J$197</c:f>
              <c:numCache>
                <c:formatCode>#,##0</c:formatCode>
                <c:ptCount val="7"/>
                <c:pt idx="0">
                  <c:v>403484.09301000042</c:v>
                </c:pt>
                <c:pt idx="1">
                  <c:v>387779.89086000004</c:v>
                </c:pt>
                <c:pt idx="2">
                  <c:v>360170.29797999997</c:v>
                </c:pt>
                <c:pt idx="3">
                  <c:v>330452.20328000037</c:v>
                </c:pt>
                <c:pt idx="4">
                  <c:v>330452.20328000037</c:v>
                </c:pt>
                <c:pt idx="5">
                  <c:v>307452</c:v>
                </c:pt>
                <c:pt idx="6">
                  <c:v>304452</c:v>
                </c:pt>
              </c:numCache>
            </c:numRef>
          </c:val>
        </c:ser>
        <c:ser>
          <c:idx val="4"/>
          <c:order val="4"/>
          <c:tx>
            <c:strRef>
              <c:f>Grafy!$C$198</c:f>
              <c:strCache>
                <c:ptCount val="1"/>
                <c:pt idx="0">
                  <c:v>Příspěvek na provoz PO KHK</c:v>
                </c:pt>
              </c:strCache>
            </c:strRef>
          </c:tx>
          <c:marker>
            <c:symbol val="none"/>
          </c:marker>
          <c:cat>
            <c:numRef>
              <c:f>Grafy!$D$193:$J$193</c:f>
              <c:numCache>
                <c:formatCode>#,##0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Grafy!$D$198:$J$198</c:f>
              <c:numCache>
                <c:formatCode>#,##0</c:formatCode>
                <c:ptCount val="7"/>
                <c:pt idx="0">
                  <c:v>117659</c:v>
                </c:pt>
                <c:pt idx="1">
                  <c:v>118704.51700000001</c:v>
                </c:pt>
                <c:pt idx="2">
                  <c:v>132851</c:v>
                </c:pt>
                <c:pt idx="3">
                  <c:v>142996.23269251635</c:v>
                </c:pt>
                <c:pt idx="4">
                  <c:v>143713.74582380522</c:v>
                </c:pt>
                <c:pt idx="5">
                  <c:v>144438.43408640666</c:v>
                </c:pt>
                <c:pt idx="6">
                  <c:v>145170.36923163448</c:v>
                </c:pt>
              </c:numCache>
            </c:numRef>
          </c:val>
        </c:ser>
        <c:marker val="1"/>
        <c:axId val="64658432"/>
        <c:axId val="64791296"/>
      </c:lineChart>
      <c:catAx>
        <c:axId val="64658432"/>
        <c:scaling>
          <c:orientation val="minMax"/>
        </c:scaling>
        <c:axPos val="b"/>
        <c:numFmt formatCode="#,##0" sourceLinked="1"/>
        <c:majorTickMark val="none"/>
        <c:tickLblPos val="nextTo"/>
        <c:crossAx val="64791296"/>
        <c:crosses val="autoZero"/>
        <c:auto val="1"/>
        <c:lblAlgn val="ctr"/>
        <c:lblOffset val="100"/>
      </c:catAx>
      <c:valAx>
        <c:axId val="6479129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cs-CZ"/>
                  <a:t>tis. Kč</a:t>
                </a:r>
              </a:p>
            </c:rich>
          </c:tx>
          <c:layout/>
        </c:title>
        <c:numFmt formatCode="#,##0" sourceLinked="1"/>
        <c:majorTickMark val="none"/>
        <c:tickLblPos val="nextTo"/>
        <c:crossAx val="64658432"/>
        <c:crosses val="autoZero"/>
        <c:crossBetween val="between"/>
      </c:valAx>
      <c:valAx>
        <c:axId val="64793216"/>
        <c:scaling>
          <c:orientation val="minMax"/>
        </c:scaling>
        <c:axPos val="r"/>
        <c:numFmt formatCode="#,##0" sourceLinked="1"/>
        <c:tickLblPos val="nextTo"/>
        <c:crossAx val="64795008"/>
        <c:crosses val="max"/>
        <c:crossBetween val="between"/>
      </c:valAx>
      <c:catAx>
        <c:axId val="64795008"/>
        <c:scaling>
          <c:orientation val="minMax"/>
        </c:scaling>
        <c:delete val="1"/>
        <c:axPos val="b"/>
        <c:numFmt formatCode="#,##0" sourceLinked="1"/>
        <c:tickLblPos val="none"/>
        <c:crossAx val="64793216"/>
        <c:crosses val="autoZero"/>
        <c:auto val="1"/>
        <c:lblAlgn val="ctr"/>
        <c:lblOffset val="100"/>
      </c:catAx>
      <c:dTable>
        <c:showHorzBorder val="1"/>
        <c:showVertBorder val="1"/>
        <c:showOutline val="1"/>
        <c:showKeys val="1"/>
      </c:dTable>
    </c:plotArea>
    <c:plotVisOnly val="1"/>
    <c:dispBlanksAs val="gap"/>
  </c:chart>
  <c:spPr>
    <a:solidFill>
      <a:schemeClr val="accent6">
        <a:lumMod val="40000"/>
        <a:lumOff val="60000"/>
      </a:schemeClr>
    </a:solidFill>
  </c:sp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341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745" y="0"/>
            <a:ext cx="2945341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5CF680-39A4-4552-8544-827B4CE1762E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378408"/>
            <a:ext cx="2945341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745" y="9378408"/>
            <a:ext cx="2945341" cy="494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2F3953-0367-4B53-884C-371E5641C22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C39295-0DDB-4930-9C18-F58FAA4879C8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71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37882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2CFD2-FA04-4B55-A746-9FD8930AFB2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Zadávání</a:t>
            </a:r>
            <a:r>
              <a:rPr lang="cs-CZ" baseline="0" dirty="0" smtClean="0"/>
              <a:t> v obecném smyslu – reakce na nové výzvy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E2CFD2-FA04-4B55-A746-9FD8930AFB29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CF3AA-71BF-4C61-B708-C89049A6D4F5}" type="datetimeFigureOut">
              <a:rPr lang="cs-CZ" smtClean="0"/>
              <a:pPr/>
              <a:t>22.9.2011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7C93E-659A-4C8A-9F80-059A58271E1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124744"/>
            <a:ext cx="7772400" cy="2664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Síť pobytových služeb </a:t>
            </a:r>
            <a:br>
              <a:rPr kumimoji="0" lang="cs-CZ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cs-CZ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 seniory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467544" y="4653136"/>
            <a:ext cx="7776864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/>
              <a:t>Pobytové služby nesmějí řešit nedostatek financí uživatelů terénních služeb, ani nedostatečnou síť terénních služeb.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/>
              <a:t>Pobytové služby nesmějí růst na úkor růstu terénních služeb.</a:t>
            </a:r>
          </a:p>
        </p:txBody>
      </p:sp>
      <p:sp>
        <p:nvSpPr>
          <p:cNvPr id="6" name="Obdélník 5"/>
          <p:cNvSpPr/>
          <p:nvPr/>
        </p:nvSpPr>
        <p:spPr>
          <a:xfrm>
            <a:off x="323528" y="3645024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7" name="Obrázek 6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085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800" dirty="0" smtClean="0"/>
              <a:t>Větší rigidita služeb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Nezahrnutí všech činností u některých služeb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Pro některé služby může zhoršit finanční situaci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Náročnost vyjednávání před zahájením víceletého financování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Některé služby nebudou zahrnuty do systému víceletého financování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Peníze budou směřovat ke službám, nikoli k organizacím!</a:t>
            </a: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114300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rgbClr val="0070C0"/>
                </a:solidFill>
              </a:rPr>
              <a:t>Nevýhody pro organizace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8" name="Obrázek 7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124744"/>
            <a:ext cx="7772400" cy="2664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5400" b="1" dirty="0" smtClean="0">
                <a:latin typeface="+mj-lt"/>
                <a:ea typeface="+mj-ea"/>
                <a:cs typeface="+mj-cs"/>
              </a:rPr>
              <a:t>Predikce vývoje sociálních služeb včetně nákladů</a:t>
            </a:r>
            <a:endParaRPr kumimoji="0" lang="cs-CZ" sz="5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467544" y="4653136"/>
            <a:ext cx="7776864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/>
              <a:t>Vývoj služeb do roku 2016 musí respektovat hlavní změny – stárnutí populace, absenci ambulantních služeb pro osoby s mentálním postižením, podpora rodin s dětmi a rozvoj terénních služeb pro duševně nemocné.</a:t>
            </a:r>
          </a:p>
        </p:txBody>
      </p:sp>
      <p:sp>
        <p:nvSpPr>
          <p:cNvPr id="6" name="Obdélník 5"/>
          <p:cNvSpPr/>
          <p:nvPr/>
        </p:nvSpPr>
        <p:spPr>
          <a:xfrm>
            <a:off x="323528" y="3789040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7" name="Obrázek 6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>
            <a:noAutofit/>
          </a:bodyPr>
          <a:lstStyle/>
          <a:p>
            <a:r>
              <a:rPr lang="cs-CZ" sz="3600" dirty="0" smtClean="0"/>
              <a:t>Zvyšování dostupnosti pečovatelských služeb</a:t>
            </a:r>
          </a:p>
          <a:p>
            <a:r>
              <a:rPr lang="cs-CZ" sz="3600" dirty="0" smtClean="0"/>
              <a:t>Zvýšit dostupnost domovinek pro seniory</a:t>
            </a:r>
          </a:p>
          <a:p>
            <a:r>
              <a:rPr lang="cs-CZ" sz="3600" dirty="0" smtClean="0"/>
              <a:t>Zvýšit dostupnost denních programů pro dospělé osoby s mentálním postižením</a:t>
            </a:r>
          </a:p>
          <a:p>
            <a:r>
              <a:rPr lang="cs-CZ" sz="3600" dirty="0" smtClean="0"/>
              <a:t>Racionalizovat poradenské služby</a:t>
            </a:r>
          </a:p>
          <a:p>
            <a:r>
              <a:rPr lang="cs-CZ" sz="3600" dirty="0" smtClean="0"/>
              <a:t>Zvýšit kapacitu odlehčovacích služeb</a:t>
            </a:r>
          </a:p>
          <a:p>
            <a:endParaRPr lang="cs-CZ" sz="36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339752" y="274638"/>
            <a:ext cx="6480720" cy="1143000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Priority plánu – růst služeb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435280" cy="4608512"/>
          </a:xfrm>
        </p:spPr>
        <p:txBody>
          <a:bodyPr>
            <a:noAutofit/>
          </a:bodyPr>
          <a:lstStyle/>
          <a:p>
            <a:r>
              <a:rPr lang="cs-CZ" sz="3600" dirty="0" smtClean="0"/>
              <a:t>Nezvyšovat kapacitu NZDM</a:t>
            </a:r>
          </a:p>
          <a:p>
            <a:r>
              <a:rPr lang="cs-CZ" sz="3500" dirty="0" smtClean="0"/>
              <a:t>Zvýšit dostupnost terénních a ambulantních služeb pro duševně nemocné</a:t>
            </a:r>
          </a:p>
          <a:p>
            <a:r>
              <a:rPr lang="cs-CZ" sz="3600" dirty="0" smtClean="0"/>
              <a:t>Nezvyšovat kapacitu terénních a ambulantních služeb pro osoby bez přístřeší</a:t>
            </a:r>
          </a:p>
          <a:p>
            <a:r>
              <a:rPr lang="cs-CZ" sz="3600" dirty="0" smtClean="0"/>
              <a:t>Podporovat rozvoj přirozených zdrojů pro osoby bez přístřeší</a:t>
            </a:r>
          </a:p>
          <a:p>
            <a:endParaRPr lang="cs-CZ" sz="36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339752" y="274638"/>
            <a:ext cx="6480720" cy="1143000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rgbClr val="0070C0"/>
                </a:solidFill>
              </a:rPr>
              <a:t>Priority plánu – růst služeb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>
            <a:noAutofit/>
          </a:bodyPr>
          <a:lstStyle/>
          <a:p>
            <a:r>
              <a:rPr lang="cs-CZ" sz="3600" dirty="0" smtClean="0"/>
              <a:t>Projekce nákladů služeb do roku 2016</a:t>
            </a:r>
          </a:p>
          <a:p>
            <a:r>
              <a:rPr lang="cs-CZ" sz="3600" dirty="0" smtClean="0"/>
              <a:t>Zachycuje stav ke stávající legislativě</a:t>
            </a:r>
          </a:p>
          <a:p>
            <a:r>
              <a:rPr lang="cs-CZ" sz="3600" dirty="0" smtClean="0"/>
              <a:t>Nezahrnuje změny v souvislosti se zákonem o dlouhodobé péči</a:t>
            </a:r>
          </a:p>
          <a:p>
            <a:r>
              <a:rPr lang="cs-CZ" sz="3600" dirty="0" smtClean="0"/>
              <a:t>Informace o potenciálním růstu služeb</a:t>
            </a:r>
          </a:p>
          <a:p>
            <a:r>
              <a:rPr lang="cs-CZ" sz="3600" dirty="0" smtClean="0"/>
              <a:t>Počítá s podílem obcí cca v poměru roku 2010</a:t>
            </a:r>
            <a:endParaRPr lang="cs-CZ" sz="36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11760" y="274638"/>
            <a:ext cx="6408712" cy="1143000"/>
          </a:xfrm>
        </p:spPr>
        <p:txBody>
          <a:bodyPr>
            <a:normAutofit/>
          </a:bodyPr>
          <a:lstStyle/>
          <a:p>
            <a:pPr algn="l"/>
            <a:r>
              <a:rPr lang="cs-CZ" b="1" dirty="0" smtClean="0">
                <a:solidFill>
                  <a:srgbClr val="0070C0"/>
                </a:solidFill>
              </a:rPr>
              <a:t>Predikce nákladů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323528" y="836712"/>
          <a:ext cx="8424939" cy="5330139"/>
        </p:xfrm>
        <a:graphic>
          <a:graphicData uri="http://schemas.openxmlformats.org/drawingml/2006/table">
            <a:tbl>
              <a:tblPr/>
              <a:tblGrid>
                <a:gridCol w="766271"/>
                <a:gridCol w="1070349"/>
                <a:gridCol w="912229"/>
                <a:gridCol w="912229"/>
                <a:gridCol w="1021696"/>
                <a:gridCol w="912229"/>
                <a:gridCol w="912229"/>
                <a:gridCol w="912229"/>
                <a:gridCol w="1005478"/>
              </a:tblGrid>
              <a:tr h="864096">
                <a:tc gridSpan="9"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Vývoj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provozních  nákladů sociálních  služeb v KHK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99671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rok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pobyt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pobytová ambulantní péče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poradenství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prevence pobyt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terénní péče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celkem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3351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910 342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78 380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22 362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89 157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3 559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149 007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1 252 808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3351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961 750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82 072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21 872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102 473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4 205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157 917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1 330 290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3351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1 027 245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88 998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20 966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108 090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172 415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1 422 114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3351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1 041 206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90 901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20 966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108 964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179 060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1 445 498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3351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1 055 377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92 850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20 966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108 275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185 970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1 467 840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3351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1 078 263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94 846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20 966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107 587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193 153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1 499 216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3351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1 092 934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96 889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20 966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107 599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200 622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1 523 411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83351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1 107 827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98 981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20 966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107 612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208 389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1 548 175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2519"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1 122 946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101 123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20 966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107 624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4 401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216 465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1 573 525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899592" y="476672"/>
          <a:ext cx="7056784" cy="2610324"/>
        </p:xfrm>
        <a:graphic>
          <a:graphicData uri="http://schemas.openxmlformats.org/drawingml/2006/table">
            <a:tbl>
              <a:tblPr/>
              <a:tblGrid>
                <a:gridCol w="641834"/>
                <a:gridCol w="896531"/>
                <a:gridCol w="764089"/>
                <a:gridCol w="764089"/>
                <a:gridCol w="855779"/>
                <a:gridCol w="764089"/>
                <a:gridCol w="764089"/>
                <a:gridCol w="764089"/>
                <a:gridCol w="842195"/>
              </a:tblGrid>
              <a:tr h="4196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Financování samospráv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88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rok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pobyt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pobytová ambulantní péče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poradenství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prevence pobyt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terénní péče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celkem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96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45 221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31 864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1 602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21 010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67 117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166 834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96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63 369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30 864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1 346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22 047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66 987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184 632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96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56 771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29 329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11 154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68 316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166 667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96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56 576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32 369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7 908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13 564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76 203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187 534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96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49 587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31 878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7 908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34 213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76 663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201 178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96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55 230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31 391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7 908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56 570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1 173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77 248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229 520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96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62 001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30 907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7 908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56 582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1 173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77 577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236 148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496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68 900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30 425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7 908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56 757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1 173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77 834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242 996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820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75 927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29 945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7 908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56 769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1 173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78 002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249 725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899592" y="3068960"/>
          <a:ext cx="7416823" cy="3456386"/>
        </p:xfrm>
        <a:graphic>
          <a:graphicData uri="http://schemas.openxmlformats.org/drawingml/2006/table">
            <a:tbl>
              <a:tblPr/>
              <a:tblGrid>
                <a:gridCol w="602657"/>
                <a:gridCol w="841807"/>
                <a:gridCol w="717448"/>
                <a:gridCol w="717448"/>
                <a:gridCol w="803543"/>
                <a:gridCol w="717448"/>
                <a:gridCol w="717448"/>
                <a:gridCol w="717448"/>
                <a:gridCol w="790788"/>
                <a:gridCol w="790788"/>
              </a:tblGrid>
              <a:tr h="481539"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Dotace KHK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5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1539">
                <a:tc>
                  <a:txBody>
                    <a:bodyPr/>
                    <a:lstStyle/>
                    <a:p>
                      <a:pPr algn="ctr" fontAlgn="t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Příspěvek na provoz PO KHK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Dotace z rozpočtu Královéhradeckého kraje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6445">
                <a:tc>
                  <a:txBody>
                    <a:bodyPr/>
                    <a:lstStyle/>
                    <a:p>
                      <a:pPr algn="ctr" fontAlgn="t"/>
                      <a:r>
                        <a:rPr lang="cs-CZ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rok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pobyt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pobytová ambulantní péče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poradenství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prevence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prevence pobyt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terénní péče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celkem dotace KHK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cs-CZ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celkem KHK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18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42 253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3 790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2 210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6 410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27 140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69 393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18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62 015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11 171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4 855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1 275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7 585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25 851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87 866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18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117 659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8 715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4 200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2 334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2 525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6 726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24 800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142 459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18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118 705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8 997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4 566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1 814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2 030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7 683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25 090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143 795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18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132 851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9 497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5 806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1 814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8 161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9 983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35 261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168 112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18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142 996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9 997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7 046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1 814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14 292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12 283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45 432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188 428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18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143 714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10 497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8 286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1 814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14 292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14 483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49 372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193 086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018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144 438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10 997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9 526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1 814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35 630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16 683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76 150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220 588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719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145 170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11 497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10 766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1 814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37 130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18 883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83 090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228 260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 3"/>
          <p:cNvGraphicFramePr/>
          <p:nvPr/>
        </p:nvGraphicFramePr>
        <p:xfrm>
          <a:off x="728662" y="881062"/>
          <a:ext cx="7686676" cy="5095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0688"/>
            <a:ext cx="8543520" cy="576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élník s jedním zakulaceným rohem 2"/>
          <p:cNvSpPr/>
          <p:nvPr/>
        </p:nvSpPr>
        <p:spPr>
          <a:xfrm>
            <a:off x="395536" y="5445224"/>
            <a:ext cx="2304256" cy="936104"/>
          </a:xfrm>
          <a:prstGeom prst="round1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 smtClean="0">
                <a:solidFill>
                  <a:sysClr val="windowText" lastClr="000000"/>
                </a:solidFill>
              </a:rPr>
              <a:t>Výdaje  do sociální oblasti z rozpočtu obcí a měst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124744"/>
            <a:ext cx="7772400" cy="2664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5400" b="1" dirty="0" smtClean="0">
                <a:latin typeface="+mj-lt"/>
                <a:ea typeface="+mj-ea"/>
                <a:cs typeface="+mj-cs"/>
              </a:rPr>
              <a:t>Služby sociální prevence </a:t>
            </a:r>
            <a:br>
              <a:rPr lang="cs-CZ" sz="5400" b="1" dirty="0" smtClean="0">
                <a:latin typeface="+mj-lt"/>
                <a:ea typeface="+mj-ea"/>
                <a:cs typeface="+mj-cs"/>
              </a:rPr>
            </a:br>
            <a:r>
              <a:rPr lang="cs-CZ" sz="5400" b="1" dirty="0" smtClean="0">
                <a:latin typeface="+mj-lt"/>
                <a:ea typeface="+mj-ea"/>
                <a:cs typeface="+mj-cs"/>
              </a:rPr>
              <a:t>a finance EU</a:t>
            </a:r>
            <a:endParaRPr kumimoji="0" lang="cs-CZ" sz="5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467544" y="4653136"/>
            <a:ext cx="7776864" cy="18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/>
              <a:t>Královéhradecký kraj má zájem na zachování stávající sítě služeb.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/>
              <a:t>Finance z EU již pouze v omezené míře.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/>
              <a:t>Je na rozhodnutí obcí, jak se vypořádat s úbytkem financí </a:t>
            </a:r>
            <a:br>
              <a:rPr lang="cs-CZ" sz="2400" dirty="0" smtClean="0"/>
            </a:br>
            <a:r>
              <a:rPr lang="cs-CZ" sz="2400" dirty="0" smtClean="0"/>
              <a:t>na služby sociální prevence.</a:t>
            </a:r>
          </a:p>
        </p:txBody>
      </p:sp>
      <p:sp>
        <p:nvSpPr>
          <p:cNvPr id="6" name="Obdélník 5"/>
          <p:cNvSpPr/>
          <p:nvPr/>
        </p:nvSpPr>
        <p:spPr>
          <a:xfrm>
            <a:off x="323528" y="3789040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7" name="Obrázek 6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esignofsignage.com/application/symbol/hands/image/600x600/hand-stop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1556792"/>
            <a:ext cx="1357387" cy="1357387"/>
          </a:xfrm>
          <a:prstGeom prst="rect">
            <a:avLst/>
          </a:prstGeom>
          <a:noFill/>
          <a:scene3d>
            <a:camera prst="perspectiveAbove"/>
            <a:lightRig rig="threePt" dir="t"/>
          </a:scene3d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r>
              <a:rPr lang="cs-CZ" sz="4000" dirty="0" smtClean="0"/>
              <a:t>Stanoví  stopku pro kapacity pobytových služeb pro seniory a zdravotně postižené</a:t>
            </a:r>
          </a:p>
          <a:p>
            <a:r>
              <a:rPr lang="cs-CZ" sz="4000" dirty="0" smtClean="0"/>
              <a:t>z prostředků kraje a MPSV nebudou vyšší kapacity podpořeny</a:t>
            </a:r>
          </a:p>
          <a:p>
            <a:r>
              <a:rPr lang="cs-CZ" sz="4000" dirty="0" smtClean="0"/>
              <a:t>Určení sítě vysílá jasný signál potenciálním poskytovatelům </a:t>
            </a:r>
          </a:p>
          <a:p>
            <a:pPr lvl="0"/>
            <a:endParaRPr lang="cs-CZ" sz="4000" dirty="0" smtClean="0"/>
          </a:p>
          <a:p>
            <a:endParaRPr lang="cs-CZ" sz="4000" dirty="0" smtClean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Síť pobytových služeb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3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>
            <a:noAutofit/>
          </a:bodyPr>
          <a:lstStyle/>
          <a:p>
            <a:endParaRPr lang="cs-CZ" sz="3600" dirty="0" smtClean="0"/>
          </a:p>
          <a:p>
            <a:endParaRPr lang="cs-CZ" sz="36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Služby sociální prevence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57200" y="1700808"/>
            <a:ext cx="8229600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800" dirty="0" smtClean="0"/>
              <a:t>Výdaje IP za rok 2011 cca Kč 83 000 </a:t>
            </a:r>
            <a:r>
              <a:rPr lang="cs-CZ" sz="2800" dirty="0" err="1" smtClean="0"/>
              <a:t>000</a:t>
            </a:r>
            <a:r>
              <a:rPr lang="cs-CZ" sz="2800" dirty="0" smtClean="0"/>
              <a:t>,-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800" dirty="0" smtClean="0"/>
              <a:t>IP financují služby do 30. 6. 2012 nebo 31. 7. 2012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800" dirty="0" smtClean="0"/>
              <a:t>Podpořeno 50 služeb ve 13 obcích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800" dirty="0" smtClean="0"/>
              <a:t>Vzniklo 7 nových služeb, 8 rozšířilo kapacitu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800" dirty="0" smtClean="0"/>
              <a:t>V roce 2008 do podpořených služeb směřovalo </a:t>
            </a:r>
            <a:br>
              <a:rPr lang="cs-CZ" sz="2800" dirty="0" smtClean="0"/>
            </a:br>
            <a:r>
              <a:rPr lang="cs-CZ" sz="2800" dirty="0" smtClean="0"/>
              <a:t>cca Kč 37 000 </a:t>
            </a:r>
            <a:r>
              <a:rPr lang="cs-CZ" sz="2800" dirty="0" err="1" smtClean="0"/>
              <a:t>000</a:t>
            </a:r>
            <a:r>
              <a:rPr lang="cs-CZ" sz="2800" dirty="0" smtClean="0"/>
              <a:t>,- z prostředků KHK a SR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800" dirty="0" smtClean="0"/>
              <a:t>Obce snížily podporu do těchto služeb o Kč 10 mil. oproti roku 2008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cs-CZ" sz="2800" dirty="0" smtClean="0"/>
              <a:t>Pokračování projektu není jisté, určitě však bude pokračovat v omezené míře</a:t>
            </a:r>
            <a:endParaRPr kumimoji="0" lang="cs-CZ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>
            <a:noAutofit/>
          </a:bodyPr>
          <a:lstStyle/>
          <a:p>
            <a:r>
              <a:rPr lang="cs-CZ" sz="3600" dirty="0" smtClean="0"/>
              <a:t>Celkový problém pro rok 2012 tedy činí cca Kč 40 mil.</a:t>
            </a:r>
          </a:p>
          <a:p>
            <a:r>
              <a:rPr lang="cs-CZ" sz="3600" dirty="0" smtClean="0"/>
              <a:t>Odhadujeme že z prostředků EU lze získat cca 13 mil. Kč</a:t>
            </a:r>
          </a:p>
          <a:p>
            <a:r>
              <a:rPr lang="cs-CZ" sz="3600" dirty="0" smtClean="0"/>
              <a:t>Obce snížily podporu o 10 mil. Kč</a:t>
            </a:r>
          </a:p>
          <a:p>
            <a:r>
              <a:rPr lang="cs-CZ" sz="3600" dirty="0" smtClean="0"/>
              <a:t>Služby by měly požádat na rok 2012 </a:t>
            </a:r>
            <a:br>
              <a:rPr lang="cs-CZ" sz="3600" dirty="0" smtClean="0"/>
            </a:br>
            <a:r>
              <a:rPr lang="cs-CZ" sz="3600" dirty="0" smtClean="0"/>
              <a:t>o dotace MPSV</a:t>
            </a:r>
          </a:p>
          <a:p>
            <a:endParaRPr lang="cs-CZ" sz="3600" dirty="0" smtClean="0"/>
          </a:p>
          <a:p>
            <a:endParaRPr lang="cs-CZ" sz="36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Služby sociální prevence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57200" y="1700808"/>
            <a:ext cx="8229600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124744"/>
            <a:ext cx="7772400" cy="2664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algn="ctr"/>
            <a:r>
              <a:rPr lang="cs-CZ" sz="5400" b="1" dirty="0" smtClean="0"/>
              <a:t>Posílení účasti obcí </a:t>
            </a:r>
            <a:br>
              <a:rPr lang="cs-CZ" sz="5400" b="1" dirty="0" smtClean="0"/>
            </a:br>
            <a:r>
              <a:rPr lang="cs-CZ" sz="5400" b="1" dirty="0" smtClean="0"/>
              <a:t>a poskytovatelů sociálních služeb při formulaci návrhů dotací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467544" y="4653136"/>
            <a:ext cx="7776864" cy="1440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/>
              <a:t>Posílení zpětné vazby poskytovatelům k podobě služeb.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/>
              <a:t>Posílení věcného kritéria při financování sociálních služeb.</a:t>
            </a:r>
          </a:p>
        </p:txBody>
      </p:sp>
      <p:sp>
        <p:nvSpPr>
          <p:cNvPr id="6" name="Obdélník 5"/>
          <p:cNvSpPr/>
          <p:nvPr/>
        </p:nvSpPr>
        <p:spPr>
          <a:xfrm>
            <a:off x="323528" y="4006205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7" name="Obrázek 6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2528"/>
          </a:xfrm>
        </p:spPr>
        <p:txBody>
          <a:bodyPr>
            <a:noAutofit/>
          </a:bodyPr>
          <a:lstStyle/>
          <a:p>
            <a:r>
              <a:rPr lang="cs-CZ" dirty="0" smtClean="0"/>
              <a:t>Řídící skupina – PO3 a KHK – připravuje návrhy dotací</a:t>
            </a:r>
          </a:p>
          <a:p>
            <a:r>
              <a:rPr lang="cs-CZ" dirty="0" smtClean="0"/>
              <a:t>PO3 zabezpečují komunikaci s </a:t>
            </a:r>
            <a:r>
              <a:rPr lang="cs-CZ" smtClean="0"/>
              <a:t>obcemi </a:t>
            </a:r>
            <a:br>
              <a:rPr lang="cs-CZ" smtClean="0"/>
            </a:br>
            <a:r>
              <a:rPr lang="cs-CZ" smtClean="0"/>
              <a:t>a poskytovateli</a:t>
            </a:r>
            <a:endParaRPr lang="cs-CZ" dirty="0" smtClean="0"/>
          </a:p>
          <a:p>
            <a:r>
              <a:rPr lang="cs-CZ" dirty="0" smtClean="0"/>
              <a:t>Chybí zpětná vazba poskytovatelům </a:t>
            </a:r>
            <a:br>
              <a:rPr lang="cs-CZ" dirty="0" smtClean="0"/>
            </a:br>
            <a:r>
              <a:rPr lang="cs-CZ" dirty="0" smtClean="0"/>
              <a:t>k podobě služeb</a:t>
            </a:r>
          </a:p>
          <a:p>
            <a:r>
              <a:rPr lang="cs-CZ" dirty="0" smtClean="0"/>
              <a:t>Obtížně lze interpretovat vyšší požadavky než je skutečnost minulého roku (navýšení kapacit, ideální podoba služby dle poskytovatele,….)</a:t>
            </a: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Projednávání dotací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>
            <a:noAutofit/>
          </a:bodyPr>
          <a:lstStyle/>
          <a:p>
            <a:r>
              <a:rPr lang="cs-CZ" dirty="0" smtClean="0"/>
              <a:t>Návrhy budou předloženy poskytovatelům </a:t>
            </a:r>
            <a:br>
              <a:rPr lang="cs-CZ" dirty="0" smtClean="0"/>
            </a:br>
            <a:r>
              <a:rPr lang="cs-CZ" dirty="0" smtClean="0"/>
              <a:t>k veřejnému projednávání</a:t>
            </a:r>
          </a:p>
          <a:p>
            <a:r>
              <a:rPr lang="cs-CZ" dirty="0" smtClean="0"/>
              <a:t>Poskytovatelé předloží připomínky k návrhům</a:t>
            </a:r>
          </a:p>
          <a:p>
            <a:r>
              <a:rPr lang="cs-CZ" dirty="0" smtClean="0"/>
              <a:t>Řídící skupina bude rozšířena o obce </a:t>
            </a:r>
            <a:br>
              <a:rPr lang="cs-CZ" dirty="0" smtClean="0"/>
            </a:br>
            <a:r>
              <a:rPr lang="cs-CZ" dirty="0" smtClean="0"/>
              <a:t>s rozšířenou působností</a:t>
            </a:r>
          </a:p>
          <a:p>
            <a:r>
              <a:rPr lang="cs-CZ" dirty="0" smtClean="0"/>
              <a:t>Řídící skupina projedná připomínky poskytovatelů a podá návrh na jejich vypořádání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Projednávání dotací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cs-CZ" dirty="0" smtClean="0"/>
              <a:t>Dotace budou projednány v 7 oblastech Královéhradeckého kraje</a:t>
            </a:r>
          </a:p>
          <a:p>
            <a:r>
              <a:rPr lang="cs-CZ" dirty="0" smtClean="0"/>
              <a:t>Jičín, Hořice, Trutnov, Náchod, Rychnov nad Kněžnou, Hradec Králové, Hradecko</a:t>
            </a:r>
          </a:p>
          <a:p>
            <a:endParaRPr lang="cs-CZ" dirty="0" smtClean="0"/>
          </a:p>
          <a:p>
            <a:pPr>
              <a:buNone/>
            </a:pPr>
            <a:r>
              <a:rPr lang="cs-CZ" b="1" dirty="0" smtClean="0"/>
              <a:t>Zahájení – podzim 2011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Projednávání dotací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Autofit/>
          </a:bodyPr>
          <a:lstStyle/>
          <a:p>
            <a:r>
              <a:rPr lang="cs-CZ" dirty="0" smtClean="0"/>
              <a:t>Královéhradecký kraj má k dispozici 2 482 lůžek pro seniory</a:t>
            </a:r>
          </a:p>
          <a:p>
            <a:r>
              <a:rPr lang="cs-CZ" dirty="0" smtClean="0"/>
              <a:t>Akutní potřeba je mezi 1 800 – 2 380 lůžek</a:t>
            </a:r>
          </a:p>
          <a:p>
            <a:r>
              <a:rPr lang="cs-CZ" dirty="0" smtClean="0"/>
              <a:t>Neúčelně je využita kapacita min. v počtu 670 lůžek, tj. 27 % kapacit</a:t>
            </a:r>
          </a:p>
          <a:p>
            <a:r>
              <a:rPr lang="cs-CZ" dirty="0" smtClean="0"/>
              <a:t>účelnější využití kapacit pokryje nárůst počtu seniorů do roku 2016</a:t>
            </a: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Síť pobytových služeb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>
            <a:noAutofit/>
          </a:bodyPr>
          <a:lstStyle/>
          <a:p>
            <a:r>
              <a:rPr lang="cs-CZ" sz="3600" dirty="0" smtClean="0"/>
              <a:t>Pobytové služby jsou regionální, přetlak </a:t>
            </a:r>
            <a:br>
              <a:rPr lang="cs-CZ" sz="3600" dirty="0" smtClean="0"/>
            </a:br>
            <a:r>
              <a:rPr lang="cs-CZ" sz="3600" dirty="0" smtClean="0"/>
              <a:t>v jednom zařízení není důvodem </a:t>
            </a:r>
            <a:br>
              <a:rPr lang="cs-CZ" sz="3600" dirty="0" smtClean="0"/>
            </a:br>
            <a:r>
              <a:rPr lang="cs-CZ" sz="3600" dirty="0" smtClean="0"/>
              <a:t>k navyšování krajských kapacit</a:t>
            </a:r>
          </a:p>
          <a:p>
            <a:r>
              <a:rPr lang="cs-CZ" sz="3600" dirty="0" smtClean="0"/>
              <a:t>Do budoucna lze zvažovat změnu struktury sítě</a:t>
            </a:r>
          </a:p>
          <a:p>
            <a:r>
              <a:rPr lang="cs-CZ" sz="3600" dirty="0" smtClean="0"/>
              <a:t>Část uživatelů pobytových služeb se do zařízení dostávají kvůli absenci služeb terénních</a:t>
            </a:r>
          </a:p>
          <a:p>
            <a:endParaRPr lang="cs-CZ" sz="3600" dirty="0" smtClean="0"/>
          </a:p>
          <a:p>
            <a:endParaRPr lang="cs-CZ" sz="36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Síť pobytových služeb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124744"/>
            <a:ext cx="7772400" cy="26642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5400" b="1" dirty="0" smtClean="0">
                <a:latin typeface="+mj-lt"/>
                <a:ea typeface="+mj-ea"/>
                <a:cs typeface="+mj-cs"/>
              </a:rPr>
              <a:t>Víceleté financování sociálních služeb</a:t>
            </a:r>
            <a:endParaRPr kumimoji="0" lang="cs-CZ" sz="5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467544" y="4653136"/>
            <a:ext cx="7776864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/>
              <a:t>Sociální služby mají charakter veřejné služby, zadávané veřejnoprávními subjekty.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cs-CZ" sz="2400" dirty="0" smtClean="0"/>
              <a:t>Služby jsou zadávány v konkrétní podobě pro konkrétní území.</a:t>
            </a:r>
          </a:p>
        </p:txBody>
      </p:sp>
      <p:sp>
        <p:nvSpPr>
          <p:cNvPr id="6" name="Obdélník 5"/>
          <p:cNvSpPr/>
          <p:nvPr/>
        </p:nvSpPr>
        <p:spPr>
          <a:xfrm>
            <a:off x="323528" y="3645024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pic>
        <p:nvPicPr>
          <p:cNvPr id="7" name="Obrázek 6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r>
              <a:rPr lang="cs-CZ" dirty="0" smtClean="0"/>
              <a:t>Obce a kraj postupují společně při zadávání služeb v území </a:t>
            </a:r>
          </a:p>
          <a:p>
            <a:r>
              <a:rPr lang="cs-CZ" dirty="0" smtClean="0"/>
              <a:t>U vybraných sociálních služeb je garantována kontinuita</a:t>
            </a:r>
          </a:p>
          <a:p>
            <a:r>
              <a:rPr lang="cs-CZ" dirty="0" smtClean="0"/>
              <a:t>Sociální služby jsou posuzovány bez ohledu </a:t>
            </a:r>
            <a:br>
              <a:rPr lang="cs-CZ" dirty="0" smtClean="0"/>
            </a:br>
            <a:r>
              <a:rPr lang="cs-CZ" dirty="0" smtClean="0"/>
              <a:t>na právní formu poskytování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114300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rgbClr val="0070C0"/>
                </a:solidFill>
              </a:rPr>
              <a:t>Principy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36504"/>
          </a:xfrm>
        </p:spPr>
        <p:txBody>
          <a:bodyPr>
            <a:normAutofit/>
          </a:bodyPr>
          <a:lstStyle/>
          <a:p>
            <a:r>
              <a:rPr lang="cs-CZ" dirty="0" smtClean="0"/>
              <a:t>Vize víceletého financování bude vytvořena na principu partnerství kraje, obcí a poskytovatelů</a:t>
            </a:r>
          </a:p>
          <a:p>
            <a:r>
              <a:rPr lang="cs-CZ" dirty="0" smtClean="0"/>
              <a:t>Rozsah změny ve financování služeb bude společnou dohodou</a:t>
            </a:r>
          </a:p>
          <a:p>
            <a:r>
              <a:rPr lang="cs-CZ" dirty="0" smtClean="0"/>
              <a:t>Rozsah změny co do počtu služeb, systémovosti  bude společnou dohodou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114300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rgbClr val="0070C0"/>
                </a:solidFill>
              </a:rPr>
              <a:t>Principy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cs-CZ" dirty="0" smtClean="0"/>
              <a:t>Posílení prvku stability a kontinuity služeb</a:t>
            </a:r>
          </a:p>
          <a:p>
            <a:r>
              <a:rPr lang="cs-CZ" dirty="0" smtClean="0"/>
              <a:t>Jasného stanovení podoby služeb (rozsah </a:t>
            </a:r>
            <a:br>
              <a:rPr lang="cs-CZ" dirty="0" smtClean="0"/>
            </a:br>
            <a:r>
              <a:rPr lang="cs-CZ" dirty="0" smtClean="0"/>
              <a:t>a nastavení služeb)</a:t>
            </a:r>
          </a:p>
          <a:p>
            <a:r>
              <a:rPr lang="cs-CZ" dirty="0" smtClean="0"/>
              <a:t>Přiměřené zajištění potřeb</a:t>
            </a:r>
          </a:p>
          <a:p>
            <a:r>
              <a:rPr lang="cs-CZ" dirty="0" smtClean="0"/>
              <a:t>Zajištění přiměřené ceny a způsobu její úhrady</a:t>
            </a:r>
          </a:p>
          <a:p>
            <a:r>
              <a:rPr lang="cs-CZ" dirty="0" smtClean="0"/>
              <a:t>Způsob zadávání nových kapacit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114300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rgbClr val="0070C0"/>
                </a:solidFill>
              </a:rPr>
              <a:t>Hlavním cílem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 descr="logo_colour_CMYK"/>
          <p:cNvPicPr/>
          <p:nvPr/>
        </p:nvPicPr>
        <p:blipFill>
          <a:blip r:embed="rId3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644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cs-CZ" sz="2800" dirty="0" smtClean="0"/>
              <a:t>Zpětná vazba na nastavení, rozsah a cenu služby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Jistota finančních prostředků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Možnost lépe plánovat služby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Možnost lepšího řízení nákladů služby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Pro některé služby může přinést zlepšení finanční situace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Menší administrativní náročnost </a:t>
            </a:r>
          </a:p>
          <a:p>
            <a:pPr>
              <a:buFont typeface="Wingdings" pitchFamily="2" charset="2"/>
              <a:buChar char="§"/>
            </a:pPr>
            <a:r>
              <a:rPr lang="cs-CZ" sz="2800" dirty="0" smtClean="0"/>
              <a:t>Vyřešení problematiky veřejné podpory</a:t>
            </a:r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483768" y="274638"/>
            <a:ext cx="6203032" cy="1143000"/>
          </a:xfrm>
        </p:spPr>
        <p:txBody>
          <a:bodyPr/>
          <a:lstStyle/>
          <a:p>
            <a:pPr algn="l"/>
            <a:r>
              <a:rPr lang="cs-CZ" b="1" dirty="0" smtClean="0">
                <a:solidFill>
                  <a:srgbClr val="0070C0"/>
                </a:solidFill>
              </a:rPr>
              <a:t>Výhody pro organizace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8" name="Obrázek 7" descr="logo_colour_CMYK"/>
          <p:cNvPicPr/>
          <p:nvPr/>
        </p:nvPicPr>
        <p:blipFill>
          <a:blip r:embed="rId2" cstate="print"/>
          <a:srcRect l="4869"/>
          <a:stretch>
            <a:fillRect/>
          </a:stretch>
        </p:blipFill>
        <p:spPr bwMode="auto">
          <a:xfrm>
            <a:off x="179512" y="188640"/>
            <a:ext cx="2160240" cy="99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bdélník 8"/>
          <p:cNvSpPr/>
          <p:nvPr/>
        </p:nvSpPr>
        <p:spPr>
          <a:xfrm>
            <a:off x="251520" y="1340768"/>
            <a:ext cx="8569325" cy="142875"/>
          </a:xfrm>
          <a:prstGeom prst="rect">
            <a:avLst/>
          </a:prstGeom>
          <a:solidFill>
            <a:srgbClr val="FF0000"/>
          </a:solidFill>
          <a:ln w="15875" cap="rnd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1167</Words>
  <Application>Microsoft Office PowerPoint</Application>
  <PresentationFormat>Předvádění na obrazovce (4:3)</PresentationFormat>
  <Paragraphs>393</Paragraphs>
  <Slides>25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Motiv sady Office</vt:lpstr>
      <vt:lpstr>Snímek 1</vt:lpstr>
      <vt:lpstr>Síť pobytových služeb</vt:lpstr>
      <vt:lpstr>Síť pobytových služeb</vt:lpstr>
      <vt:lpstr>Síť pobytových služeb</vt:lpstr>
      <vt:lpstr>Snímek 5</vt:lpstr>
      <vt:lpstr>Principy</vt:lpstr>
      <vt:lpstr>Principy</vt:lpstr>
      <vt:lpstr>Hlavním cílem</vt:lpstr>
      <vt:lpstr>Výhody pro organizace</vt:lpstr>
      <vt:lpstr>Nevýhody pro organizace</vt:lpstr>
      <vt:lpstr>Snímek 11</vt:lpstr>
      <vt:lpstr>Priority plánu – růst služeb</vt:lpstr>
      <vt:lpstr>Priority plánu – růst služeb</vt:lpstr>
      <vt:lpstr>Predikce nákladů</vt:lpstr>
      <vt:lpstr>Snímek 15</vt:lpstr>
      <vt:lpstr>Snímek 16</vt:lpstr>
      <vt:lpstr>Snímek 17</vt:lpstr>
      <vt:lpstr>Snímek 18</vt:lpstr>
      <vt:lpstr>Snímek 19</vt:lpstr>
      <vt:lpstr>Služby sociální prevence</vt:lpstr>
      <vt:lpstr>Služby sociální prevence</vt:lpstr>
      <vt:lpstr>Snímek 22</vt:lpstr>
      <vt:lpstr>Projednávání dotací</vt:lpstr>
      <vt:lpstr>Projednávání dotací</vt:lpstr>
      <vt:lpstr>Projednávání dotací</vt:lpstr>
    </vt:vector>
  </TitlesOfParts>
  <Company>Krajský úřad, Královehradecký kraj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služby Královéhradeckého kraje aktuální informace</dc:title>
  <dc:creator>877</dc:creator>
  <cp:lastModifiedBy>Lucie Javůrková</cp:lastModifiedBy>
  <cp:revision>61</cp:revision>
  <dcterms:created xsi:type="dcterms:W3CDTF">2011-07-27T07:42:33Z</dcterms:created>
  <dcterms:modified xsi:type="dcterms:W3CDTF">2011-09-22T10:33:24Z</dcterms:modified>
</cp:coreProperties>
</file>