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  <p:sldMasterId id="2147483661" r:id="rId2"/>
  </p:sldMasterIdLst>
  <p:notesMasterIdLst>
    <p:notesMasterId r:id="rId16"/>
  </p:notesMasterIdLst>
  <p:handoutMasterIdLst>
    <p:handoutMasterId r:id="rId17"/>
  </p:handoutMasterIdLst>
  <p:sldIdLst>
    <p:sldId id="278" r:id="rId3"/>
    <p:sldId id="372" r:id="rId4"/>
    <p:sldId id="402" r:id="rId5"/>
    <p:sldId id="395" r:id="rId6"/>
    <p:sldId id="403" r:id="rId7"/>
    <p:sldId id="392" r:id="rId8"/>
    <p:sldId id="404" r:id="rId9"/>
    <p:sldId id="376" r:id="rId10"/>
    <p:sldId id="405" r:id="rId11"/>
    <p:sldId id="396" r:id="rId12"/>
    <p:sldId id="406" r:id="rId13"/>
    <p:sldId id="407" r:id="rId14"/>
    <p:sldId id="308" r:id="rId15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ek Jetmar" initials="MJ" lastIdx="2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07" autoAdjust="0"/>
    <p:restoredTop sz="91799" autoAdjust="0"/>
  </p:normalViewPr>
  <p:slideViewPr>
    <p:cSldViewPr>
      <p:cViewPr varScale="1">
        <p:scale>
          <a:sx n="67" d="100"/>
          <a:sy n="67" d="100"/>
        </p:scale>
        <p:origin x="-145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commentAuthors" Target="commentAuthors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E6C295-DCA8-4A04-8B9B-D9B8A0279221}" type="datetimeFigureOut">
              <a:rPr lang="cs-CZ" smtClean="0"/>
              <a:pPr/>
              <a:t>17.05.2017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165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688" y="9428165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1E22AB-5231-4C57-A1A8-D7FBCEB5A19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790717591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4" y="2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7" y="2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86AD11-756C-4C4D-808C-5A4368380A5E}" type="datetimeFigureOut">
              <a:rPr lang="cs-CZ" smtClean="0"/>
              <a:pPr/>
              <a:t>17.05.2017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4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7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3DE541-6B18-47B4-9809-DFC62542821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924600530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83DE541-6B18-47B4-9809-DFC625428212}" type="slidenum">
              <a:rPr lang="cs-CZ" smtClean="0"/>
              <a:pPr/>
              <a:t>1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41807677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altLang="cs-CZ" sz="1200" dirty="0" smtClean="0"/>
              <a:t>EK k 29.09. 2016 schválila aktualizaci Národní RIS3 strategie pro ČR a ukončila tak předběžnou podmínku 1.1 – Výzkum a vývoj.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83DE541-6B18-47B4-9809-DFC625428212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9665660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altLang="cs-CZ" sz="1200" dirty="0" smtClean="0"/>
              <a:t>EK k 29.09. 2016 schválila aktualizaci Národní RIS3 strategie pro ČR a ukončila tak předběžnou podmínku 1.1 – Výzkum a vývoj.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83DE541-6B18-47B4-9809-DFC625428212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9665660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83DE541-6B18-47B4-9809-DFC625428212}" type="slidenum">
              <a:rPr lang="cs-CZ" smtClean="0"/>
              <a:pPr/>
              <a:t>13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4832453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ECA7E-E555-427B-8D6F-D63F7AA8016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6662198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ECA7E-E555-427B-8D6F-D63F7AA8016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7465706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ECA7E-E555-427B-8D6F-D63F7AA8016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838010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Obdélník 32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3C30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1543072" y="4500570"/>
            <a:ext cx="6457952" cy="1214446"/>
          </a:xfrm>
        </p:spPr>
        <p:txBody>
          <a:bodyPr/>
          <a:lstStyle>
            <a:lvl1pPr algn="r">
              <a:defRPr sz="3200" b="1"/>
            </a:lvl1pPr>
          </a:lstStyle>
          <a:p>
            <a:r>
              <a:rPr kumimoji="0" lang="cs-CZ" dirty="0" smtClean="0"/>
              <a:t>Klepnutím lze upravit styl předlohy nadpisů.</a:t>
            </a:r>
            <a:endParaRPr kumimoji="0" lang="en-US" dirty="0"/>
          </a:p>
        </p:txBody>
      </p:sp>
      <p:sp>
        <p:nvSpPr>
          <p:cNvPr id="31" name="Obdélník 30"/>
          <p:cNvSpPr/>
          <p:nvPr userDrawn="1"/>
        </p:nvSpPr>
        <p:spPr>
          <a:xfrm>
            <a:off x="8143900" y="6500834"/>
            <a:ext cx="485772" cy="357166"/>
          </a:xfrm>
          <a:prstGeom prst="rect">
            <a:avLst/>
          </a:prstGeom>
          <a:solidFill>
            <a:srgbClr val="F3C30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2" name="Zástupný symbol pro číslo snímku 22"/>
          <p:cNvSpPr txBox="1">
            <a:spLocks/>
          </p:cNvSpPr>
          <p:nvPr userDrawn="1"/>
        </p:nvSpPr>
        <p:spPr>
          <a:xfrm>
            <a:off x="8072462" y="6500834"/>
            <a:ext cx="609600" cy="357190"/>
          </a:xfrm>
          <a:prstGeom prst="rect">
            <a:avLst/>
          </a:prstGeom>
          <a:solidFill>
            <a:schemeClr val="tx1"/>
          </a:solidFill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chemeClr val="tx1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808ED30-CFE6-459E-AD67-AB1966F0D5BD}" type="slidenum">
              <a:rPr kumimoji="0" lang="cs-CZ" sz="1400" b="1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37" name="Obrázek 36" descr="logo_titul_1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286116" y="1479244"/>
            <a:ext cx="4689604" cy="202119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84989585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Obdélník 32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3C30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1543072" y="4500570"/>
            <a:ext cx="6457952" cy="1214446"/>
          </a:xfrm>
        </p:spPr>
        <p:txBody>
          <a:bodyPr/>
          <a:lstStyle>
            <a:lvl1pPr algn="r">
              <a:defRPr sz="3200" b="1"/>
            </a:lvl1pPr>
          </a:lstStyle>
          <a:p>
            <a:r>
              <a:rPr kumimoji="0" lang="cs-CZ" dirty="0" smtClean="0"/>
              <a:t>Klepnutím lze upravit styl předlohy nadpisů.</a:t>
            </a:r>
            <a:endParaRPr kumimoji="0" lang="en-US" dirty="0"/>
          </a:p>
        </p:txBody>
      </p:sp>
      <p:sp>
        <p:nvSpPr>
          <p:cNvPr id="31" name="Obdélník 30"/>
          <p:cNvSpPr/>
          <p:nvPr userDrawn="1"/>
        </p:nvSpPr>
        <p:spPr>
          <a:xfrm>
            <a:off x="8143900" y="6500834"/>
            <a:ext cx="485772" cy="357166"/>
          </a:xfrm>
          <a:prstGeom prst="rect">
            <a:avLst/>
          </a:prstGeom>
          <a:solidFill>
            <a:srgbClr val="F3C30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32" name="Zástupný symbol pro číslo snímku 22"/>
          <p:cNvSpPr txBox="1">
            <a:spLocks/>
          </p:cNvSpPr>
          <p:nvPr userDrawn="1"/>
        </p:nvSpPr>
        <p:spPr>
          <a:xfrm>
            <a:off x="8072462" y="6500834"/>
            <a:ext cx="609600" cy="357190"/>
          </a:xfrm>
          <a:prstGeom prst="rect">
            <a:avLst/>
          </a:prstGeom>
          <a:solidFill>
            <a:schemeClr val="tx1"/>
          </a:solidFill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5808ED30-CFE6-459E-AD67-AB1966F0D5BD}" type="slidenum">
              <a:rPr lang="cs-CZ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cs-CZ" dirty="0">
              <a:solidFill>
                <a:prstClr val="white"/>
              </a:solidFill>
            </a:endParaRPr>
          </a:p>
        </p:txBody>
      </p:sp>
      <p:pic>
        <p:nvPicPr>
          <p:cNvPr id="37" name="Obrázek 36" descr="logo_titul_1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286116" y="1479244"/>
            <a:ext cx="4689604" cy="202119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87408151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dirty="0" smtClean="0"/>
              <a:t>Klepnutím lze upravit styl předlohy nadpisů.</a:t>
            </a:r>
            <a:endParaRPr kumimoji="0" lang="en-US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BBB5E19-F10A-4C2F-BF6F-11C513378A2E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13" name="Zástupný symbol pro text 12"/>
          <p:cNvSpPr>
            <a:spLocks noGrp="1"/>
          </p:cNvSpPr>
          <p:nvPr>
            <p:ph idx="1"/>
          </p:nvPr>
        </p:nvSpPr>
        <p:spPr>
          <a:xfrm>
            <a:off x="457200" y="2000240"/>
            <a:ext cx="8186766" cy="40005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dirty="0" smtClean="0"/>
              <a:t>Klepnutím lze upravit styly předlohy textu.</a:t>
            </a:r>
          </a:p>
          <a:p>
            <a:pPr lvl="1" eaLnBrk="1" latinLnBrk="0" hangingPunct="1"/>
            <a:r>
              <a:rPr kumimoji="0" lang="cs-CZ" dirty="0" smtClean="0"/>
              <a:t>Druhá úroveň</a:t>
            </a:r>
          </a:p>
          <a:p>
            <a:pPr lvl="2" eaLnBrk="1" latinLnBrk="0" hangingPunct="1"/>
            <a:r>
              <a:rPr kumimoji="0" lang="cs-CZ" dirty="0" smtClean="0"/>
              <a:t>Třetí úroveň</a:t>
            </a:r>
          </a:p>
          <a:p>
            <a:pPr lvl="3" eaLnBrk="1" latinLnBrk="0" hangingPunct="1"/>
            <a:r>
              <a:rPr kumimoji="0" lang="cs-CZ" dirty="0" smtClean="0"/>
              <a:t>Čtvrtá úroveň</a:t>
            </a:r>
          </a:p>
          <a:p>
            <a:pPr lvl="4" eaLnBrk="1" latinLnBrk="0" hangingPunct="1"/>
            <a:r>
              <a:rPr kumimoji="0" lang="cs-CZ" dirty="0" smtClean="0"/>
              <a:t>Pátá úroveň</a:t>
            </a:r>
            <a:endParaRPr kumimoji="0" lang="en-US" dirty="0"/>
          </a:p>
        </p:txBody>
      </p:sp>
    </p:spTree>
    <p:extLst>
      <p:ext uri="{BB962C8B-B14F-4D97-AF65-F5344CB8AC3E}">
        <p14:creationId xmlns="" xmlns:p14="http://schemas.microsoft.com/office/powerpoint/2010/main" val="10032708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Obdélník 32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3C30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1543072" y="4500570"/>
            <a:ext cx="6457952" cy="1214446"/>
          </a:xfrm>
        </p:spPr>
        <p:txBody>
          <a:bodyPr/>
          <a:lstStyle>
            <a:lvl1pPr algn="r">
              <a:defRPr sz="3200" b="1"/>
            </a:lvl1pPr>
          </a:lstStyle>
          <a:p>
            <a:r>
              <a:rPr kumimoji="0" lang="cs-CZ" dirty="0" smtClean="0"/>
              <a:t>Klepnutím lze upravit styl předlohy nadpisů.</a:t>
            </a:r>
            <a:endParaRPr kumimoji="0" lang="en-US" dirty="0"/>
          </a:p>
        </p:txBody>
      </p:sp>
      <p:sp>
        <p:nvSpPr>
          <p:cNvPr id="31" name="Obdélník 30"/>
          <p:cNvSpPr/>
          <p:nvPr userDrawn="1"/>
        </p:nvSpPr>
        <p:spPr>
          <a:xfrm>
            <a:off x="8143900" y="6500834"/>
            <a:ext cx="485772" cy="357166"/>
          </a:xfrm>
          <a:prstGeom prst="rect">
            <a:avLst/>
          </a:prstGeom>
          <a:solidFill>
            <a:srgbClr val="F3C30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32" name="Zástupný symbol pro číslo snímku 22"/>
          <p:cNvSpPr txBox="1">
            <a:spLocks/>
          </p:cNvSpPr>
          <p:nvPr userDrawn="1"/>
        </p:nvSpPr>
        <p:spPr>
          <a:xfrm>
            <a:off x="8072462" y="6500834"/>
            <a:ext cx="609600" cy="357190"/>
          </a:xfrm>
          <a:prstGeom prst="rect">
            <a:avLst/>
          </a:prstGeom>
          <a:solidFill>
            <a:schemeClr val="tx1"/>
          </a:solidFill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5808ED30-CFE6-459E-AD67-AB1966F0D5BD}" type="slidenum">
              <a:rPr lang="cs-CZ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cs-CZ" dirty="0">
              <a:solidFill>
                <a:prstClr val="white"/>
              </a:solidFill>
            </a:endParaRPr>
          </a:p>
        </p:txBody>
      </p:sp>
      <p:pic>
        <p:nvPicPr>
          <p:cNvPr id="37" name="Obrázek 36" descr="logo_titul_1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286116" y="1479244"/>
            <a:ext cx="4689604" cy="202119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66415720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ECA7E-E555-427B-8D6F-D63F7AA8016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2922110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ECA7E-E555-427B-8D6F-D63F7AA8016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4572864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ECA7E-E555-427B-8D6F-D63F7AA8016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4808426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ECA7E-E555-427B-8D6F-D63F7AA8016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4426268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ECA7E-E555-427B-8D6F-D63F7AA8016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1070033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ECA7E-E555-427B-8D6F-D63F7AA8016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463771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ECA7E-E555-427B-8D6F-D63F7AA8016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1329765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ECA7E-E555-427B-8D6F-D63F7AA8016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8709245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3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0ECA7E-E555-427B-8D6F-D63F7AA8016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6461376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Obdélník 26"/>
          <p:cNvSpPr/>
          <p:nvPr userDrawn="1"/>
        </p:nvSpPr>
        <p:spPr>
          <a:xfrm>
            <a:off x="8143900" y="6500834"/>
            <a:ext cx="485772" cy="357166"/>
          </a:xfrm>
          <a:prstGeom prst="rect">
            <a:avLst/>
          </a:prstGeom>
          <a:solidFill>
            <a:srgbClr val="F3C30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2000240"/>
            <a:ext cx="8186766" cy="40005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dirty="0" smtClean="0"/>
              <a:t>Klepnutím lze upravit styly předlohy textu.</a:t>
            </a:r>
          </a:p>
          <a:p>
            <a:pPr lvl="1" eaLnBrk="1" latinLnBrk="0" hangingPunct="1"/>
            <a:r>
              <a:rPr kumimoji="0" lang="cs-CZ" dirty="0" smtClean="0"/>
              <a:t>Druhá úroveň</a:t>
            </a:r>
          </a:p>
          <a:p>
            <a:pPr lvl="2" eaLnBrk="1" latinLnBrk="0" hangingPunct="1"/>
            <a:r>
              <a:rPr kumimoji="0" lang="cs-CZ" dirty="0" smtClean="0"/>
              <a:t>Třetí úroveň</a:t>
            </a:r>
          </a:p>
          <a:p>
            <a:pPr lvl="3" eaLnBrk="1" latinLnBrk="0" hangingPunct="1"/>
            <a:r>
              <a:rPr kumimoji="0" lang="cs-CZ" dirty="0" smtClean="0"/>
              <a:t>Čtvrtá úroveň</a:t>
            </a:r>
          </a:p>
          <a:p>
            <a:pPr lvl="4" eaLnBrk="1" latinLnBrk="0" hangingPunct="1"/>
            <a:r>
              <a:rPr kumimoji="0" lang="cs-CZ" dirty="0" smtClean="0"/>
              <a:t>Pátá úroveň</a:t>
            </a:r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072462" y="6500834"/>
            <a:ext cx="609600" cy="357190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chemeClr val="tx1"/>
                </a:solidFill>
              </a:defRPr>
            </a:lvl1pPr>
          </a:lstStyle>
          <a:p>
            <a:fld id="{5808ED30-CFE6-459E-AD67-AB1966F0D5BD}" type="slidenum">
              <a:rPr lang="cs-CZ" smtClean="0">
                <a:solidFill>
                  <a:prstClr val="black"/>
                </a:solidFill>
              </a:rPr>
              <a:pPr/>
              <a:t>‹#›</a:t>
            </a:fld>
            <a:endParaRPr lang="cs-CZ" dirty="0">
              <a:solidFill>
                <a:prstClr val="black"/>
              </a:solidFill>
            </a:endParaRPr>
          </a:p>
        </p:txBody>
      </p:sp>
      <p:pic>
        <p:nvPicPr>
          <p:cNvPr id="26" name="Obrázek 25" descr="linka_logo_1.png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0" y="0"/>
            <a:ext cx="9143999" cy="1726548"/>
          </a:xfrm>
          <a:prstGeom prst="rect">
            <a:avLst/>
          </a:prstGeom>
        </p:spPr>
      </p:pic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28596" y="428604"/>
            <a:ext cx="4000528" cy="500066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r>
              <a:rPr kumimoji="0" lang="cs-CZ" dirty="0" err="1" smtClean="0"/>
              <a:t>Titulka</a:t>
            </a:r>
            <a:endParaRPr kumimoji="0" lang="en-US" dirty="0"/>
          </a:p>
        </p:txBody>
      </p:sp>
      <p:sp>
        <p:nvSpPr>
          <p:cNvPr id="28" name="TextovéPole 27"/>
          <p:cNvSpPr txBox="1"/>
          <p:nvPr userDrawn="1"/>
        </p:nvSpPr>
        <p:spPr>
          <a:xfrm>
            <a:off x="357158" y="6500834"/>
            <a:ext cx="55007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cs-CZ" sz="1600" baseline="300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Sekce místopředsedy vlády pro vědu, výzkum a inovace | www.</a:t>
            </a:r>
            <a:r>
              <a:rPr lang="cs-CZ" sz="1600" baseline="30000" dirty="0" err="1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vyzkum.cz</a:t>
            </a:r>
            <a:endParaRPr lang="cs-CZ" sz="11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cxnSp>
        <p:nvCxnSpPr>
          <p:cNvPr id="30" name="Přímá spojovací čára 29"/>
          <p:cNvCxnSpPr/>
          <p:nvPr userDrawn="1"/>
        </p:nvCxnSpPr>
        <p:spPr>
          <a:xfrm rot="10800000">
            <a:off x="428596" y="6500834"/>
            <a:ext cx="7429552" cy="1588"/>
          </a:xfrm>
          <a:prstGeom prst="line">
            <a:avLst/>
          </a:prstGeom>
          <a:ln w="952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9772742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77" r:id="rId3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2400" b="1" kern="1200" cap="sm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cs-CZ" sz="2400" dirty="0" smtClean="0"/>
              <a:t>Regionální politika, ano či ne</a:t>
            </a:r>
            <a:br>
              <a:rPr lang="cs-CZ" sz="2400" dirty="0" smtClean="0"/>
            </a:b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400" dirty="0" smtClean="0"/>
              <a:t>Ing. Marek </a:t>
            </a:r>
            <a:r>
              <a:rPr lang="cs-CZ" sz="2400" dirty="0" err="1" smtClean="0"/>
              <a:t>Jetmar</a:t>
            </a:r>
            <a:r>
              <a:rPr lang="cs-CZ" sz="2400" dirty="0" smtClean="0"/>
              <a:t>, </a:t>
            </a:r>
            <a:r>
              <a:rPr lang="cs-CZ" sz="2400" dirty="0" err="1" smtClean="0"/>
              <a:t>Ph.D</a:t>
            </a:r>
            <a:r>
              <a:rPr lang="cs-CZ" sz="2400" dirty="0" smtClean="0"/>
              <a:t>.,</a:t>
            </a:r>
            <a:br>
              <a:rPr lang="cs-CZ" sz="2400" dirty="0" smtClean="0"/>
            </a:br>
            <a:r>
              <a:rPr lang="cs-CZ" sz="2400" dirty="0" smtClean="0"/>
              <a:t>poradce Pavla </a:t>
            </a:r>
            <a:r>
              <a:rPr lang="cs-CZ" sz="2400" dirty="0" err="1" smtClean="0"/>
              <a:t>Bělobrádka</a:t>
            </a:r>
            <a:r>
              <a:rPr lang="cs-CZ" sz="2400" dirty="0" smtClean="0"/>
              <a:t>, MPV pro VVI </a:t>
            </a:r>
            <a:br>
              <a:rPr lang="cs-CZ" sz="2400" dirty="0" smtClean="0"/>
            </a:br>
            <a:endParaRPr lang="cs-CZ" sz="2400" dirty="0"/>
          </a:p>
        </p:txBody>
      </p:sp>
    </p:spTree>
    <p:extLst>
      <p:ext uri="{BB962C8B-B14F-4D97-AF65-F5344CB8AC3E}">
        <p14:creationId xmlns="" xmlns:p14="http://schemas.microsoft.com/office/powerpoint/2010/main" val="1497251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BBB5E19-F10A-4C2F-BF6F-11C513378A2E}" type="slidenum">
              <a:rPr lang="en-US" smtClean="0">
                <a:solidFill>
                  <a:prstClr val="black"/>
                </a:solidFill>
              </a:rPr>
              <a:pPr/>
              <a:t>10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Příklady úspěšných a neúspěšných regionálních politik: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Jižní </a:t>
            </a:r>
            <a:r>
              <a:rPr lang="cs-CZ" dirty="0" err="1" smtClean="0"/>
              <a:t>Itále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Porúří a Porýní</a:t>
            </a:r>
          </a:p>
          <a:p>
            <a:pPr>
              <a:buNone/>
            </a:pPr>
            <a:r>
              <a:rPr lang="cs-CZ" dirty="0" smtClean="0"/>
              <a:t>Francie – aglomerace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Radikální vize – strategické představy o změně fungování prostorových vztahů</a:t>
            </a:r>
          </a:p>
          <a:p>
            <a:pPr>
              <a:buNone/>
            </a:pPr>
            <a:r>
              <a:rPr lang="cs-CZ" dirty="0" smtClean="0"/>
              <a:t>Drobné krůčky</a:t>
            </a:r>
          </a:p>
          <a:p>
            <a:pPr marL="822960" lvl="1" indent="-457200">
              <a:buNone/>
            </a:pPr>
            <a:endParaRPr lang="cs-CZ" dirty="0" smtClean="0"/>
          </a:p>
          <a:p>
            <a:pPr marL="822960" lvl="1" indent="-457200">
              <a:buNone/>
            </a:pPr>
            <a:endParaRPr lang="cs-CZ" dirty="0" smtClean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Regionální politiky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4000528" cy="500066"/>
          </a:xfrm>
        </p:spPr>
        <p:txBody>
          <a:bodyPr/>
          <a:lstStyle/>
          <a:p>
            <a:r>
              <a:rPr lang="cs-CZ" dirty="0" smtClean="0"/>
              <a:t>Ode všeho trochu 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BBB5E19-F10A-4C2F-BF6F-11C513378A2E}" type="slidenum">
              <a:rPr lang="en-US" smtClean="0">
                <a:solidFill>
                  <a:prstClr val="black"/>
                </a:solidFill>
              </a:rPr>
              <a:pPr/>
              <a:t>11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Regionální politika ČR </a:t>
            </a:r>
          </a:p>
          <a:p>
            <a:pPr lvl="1"/>
            <a:r>
              <a:rPr lang="cs-CZ" dirty="0" smtClean="0"/>
              <a:t>Disparity a opět disparity </a:t>
            </a:r>
          </a:p>
          <a:p>
            <a:pPr lvl="1"/>
            <a:r>
              <a:rPr lang="cs-CZ" dirty="0" smtClean="0"/>
              <a:t>Decentralizace všechno vyřeší</a:t>
            </a:r>
          </a:p>
          <a:p>
            <a:pPr lvl="1"/>
            <a:r>
              <a:rPr lang="cs-CZ" dirty="0" smtClean="0"/>
              <a:t>Rozvoj aglomerací, ale jak?</a:t>
            </a:r>
          </a:p>
          <a:p>
            <a:pPr lvl="1"/>
            <a:r>
              <a:rPr lang="cs-CZ" dirty="0" smtClean="0"/>
              <a:t>Rozvoj konkurenceschopnosti – příspěvek z EU.</a:t>
            </a:r>
          </a:p>
          <a:p>
            <a:pPr lvl="1"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Regionální politika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BBB5E19-F10A-4C2F-BF6F-11C513378A2E}" type="slidenum">
              <a:rPr lang="en-US" smtClean="0">
                <a:solidFill>
                  <a:prstClr val="black"/>
                </a:solidFill>
              </a:rPr>
              <a:pPr/>
              <a:t>12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Adekvátnost</a:t>
            </a:r>
          </a:p>
          <a:p>
            <a:r>
              <a:rPr lang="cs-CZ" dirty="0" smtClean="0"/>
              <a:t>Dělejme věci na správné úrovni</a:t>
            </a:r>
          </a:p>
          <a:p>
            <a:r>
              <a:rPr lang="cs-CZ" dirty="0" smtClean="0"/>
              <a:t>Bez spolupráce to nejde</a:t>
            </a:r>
          </a:p>
          <a:p>
            <a:r>
              <a:rPr lang="cs-CZ" dirty="0" smtClean="0"/>
              <a:t>Je potřeba se zamyslet a strategicky plánovat</a:t>
            </a:r>
          </a:p>
          <a:p>
            <a:r>
              <a:rPr lang="cs-CZ" dirty="0" smtClean="0"/>
              <a:t>Poptávková orientace – to </a:t>
            </a:r>
            <a:r>
              <a:rPr lang="cs-CZ" smtClean="0"/>
              <a:t>není správná </a:t>
            </a:r>
            <a:r>
              <a:rPr lang="cs-CZ" dirty="0" smtClean="0"/>
              <a:t>cesta. </a:t>
            </a: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4000528" cy="740030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BBB5E19-F10A-4C2F-BF6F-11C513378A2E}" type="slidenum">
              <a:rPr lang="en-US" smtClean="0">
                <a:solidFill>
                  <a:prstClr val="black"/>
                </a:solidFill>
              </a:rPr>
              <a:pPr/>
              <a:t>13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cs-CZ" dirty="0" smtClean="0"/>
          </a:p>
          <a:p>
            <a:pPr algn="ctr"/>
            <a:endParaRPr lang="cs-CZ" dirty="0"/>
          </a:p>
          <a:p>
            <a:pPr algn="ctr"/>
            <a:endParaRPr lang="cs-CZ" dirty="0"/>
          </a:p>
          <a:p>
            <a:pPr marL="0" indent="0" algn="ctr">
              <a:buNone/>
            </a:pPr>
            <a:r>
              <a:rPr lang="cs-CZ" sz="4000" b="1" dirty="0" smtClean="0"/>
              <a:t>Děkuji za pozornost</a:t>
            </a:r>
          </a:p>
          <a:p>
            <a:pPr marL="0" indent="0" algn="ctr">
              <a:buNone/>
            </a:pPr>
            <a:endParaRPr lang="cs-CZ" sz="4000" b="1" dirty="0" smtClean="0"/>
          </a:p>
          <a:p>
            <a:pPr marL="0" indent="0" algn="ctr">
              <a:buNone/>
            </a:pPr>
            <a:r>
              <a:rPr lang="cs-CZ" sz="4000" b="1" dirty="0" smtClean="0"/>
              <a:t>Ing. Marek </a:t>
            </a:r>
            <a:r>
              <a:rPr lang="cs-CZ" sz="4000" b="1" dirty="0" err="1" smtClean="0"/>
              <a:t>Jetmar</a:t>
            </a:r>
            <a:r>
              <a:rPr lang="cs-CZ" sz="4000" b="1" dirty="0" smtClean="0"/>
              <a:t>, </a:t>
            </a:r>
            <a:r>
              <a:rPr lang="cs-CZ" sz="4000" b="1" dirty="0" err="1" smtClean="0"/>
              <a:t>Ph.D</a:t>
            </a:r>
            <a:r>
              <a:rPr lang="cs-CZ" sz="4000" b="1" smtClean="0"/>
              <a:t>.</a:t>
            </a:r>
            <a:endParaRPr lang="cs-CZ" sz="4000" b="1" dirty="0"/>
          </a:p>
        </p:txBody>
      </p:sp>
    </p:spTree>
    <p:extLst>
      <p:ext uri="{BB962C8B-B14F-4D97-AF65-F5344CB8AC3E}">
        <p14:creationId xmlns="" xmlns:p14="http://schemas.microsoft.com/office/powerpoint/2010/main" val="3066081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Regionální politika a rozvoj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00808"/>
            <a:ext cx="8186766" cy="4299960"/>
          </a:xfrm>
        </p:spPr>
        <p:txBody>
          <a:bodyPr>
            <a:normAutofit/>
          </a:bodyPr>
          <a:lstStyle/>
          <a:p>
            <a:pPr>
              <a:spcBef>
                <a:spcPct val="0"/>
              </a:spcBef>
            </a:pPr>
            <a:r>
              <a:rPr lang="cs-CZ" altLang="cs-CZ" sz="2400" dirty="0" smtClean="0"/>
              <a:t>Regionální politika – stát, země, nadstátní úroveň; vládní politika</a:t>
            </a:r>
            <a:endParaRPr lang="cs-CZ" altLang="cs-CZ" dirty="0" smtClean="0"/>
          </a:p>
          <a:p>
            <a:pPr>
              <a:spcBef>
                <a:spcPct val="0"/>
              </a:spcBef>
            </a:pPr>
            <a:r>
              <a:rPr lang="cs-CZ" altLang="cs-CZ" dirty="0" smtClean="0"/>
              <a:t>Regionální rozvoj – země, regiony, aglomerace; decentralizace, autonomie, regionální samospráva</a:t>
            </a:r>
          </a:p>
          <a:p>
            <a:pPr>
              <a:spcBef>
                <a:spcPct val="0"/>
              </a:spcBef>
            </a:pPr>
            <a:r>
              <a:rPr lang="cs-CZ" altLang="cs-CZ" sz="2400" dirty="0" smtClean="0"/>
              <a:t>Místní rozvoj – obce, města, </a:t>
            </a:r>
            <a:r>
              <a:rPr lang="cs-CZ" altLang="cs-CZ" sz="2400" dirty="0" err="1" smtClean="0"/>
              <a:t>nadobecní</a:t>
            </a:r>
            <a:r>
              <a:rPr lang="cs-CZ" altLang="cs-CZ" sz="2400" dirty="0" smtClean="0"/>
              <a:t> spolupráce, aglomerace; decentralizace, místní samospráva</a:t>
            </a:r>
          </a:p>
          <a:p>
            <a:pPr>
              <a:spcBef>
                <a:spcPct val="0"/>
              </a:spcBef>
            </a:pPr>
            <a:endParaRPr lang="cs-CZ" altLang="cs-CZ" dirty="0" smtClean="0"/>
          </a:p>
          <a:p>
            <a:pPr>
              <a:spcBef>
                <a:spcPct val="0"/>
              </a:spcBef>
              <a:buNone/>
            </a:pPr>
            <a:r>
              <a:rPr lang="cs-CZ" altLang="cs-CZ" sz="2400" dirty="0" smtClean="0"/>
              <a:t>Tři přístupy, které se doplňují, provazují, na sebe reagují. </a:t>
            </a:r>
            <a:endParaRPr lang="cs-CZ" altLang="cs-CZ" dirty="0" smtClean="0"/>
          </a:p>
          <a:p>
            <a:pPr>
              <a:spcBef>
                <a:spcPct val="0"/>
              </a:spcBef>
              <a:buNone/>
            </a:pPr>
            <a:r>
              <a:rPr lang="cs-CZ" altLang="cs-CZ" sz="2400" dirty="0" smtClean="0"/>
              <a:t> </a:t>
            </a:r>
          </a:p>
          <a:p>
            <a:pPr>
              <a:spcBef>
                <a:spcPct val="0"/>
              </a:spcBef>
              <a:buNone/>
            </a:pPr>
            <a:r>
              <a:rPr lang="cs-CZ" altLang="cs-CZ" dirty="0" smtClean="0"/>
              <a:t>Společný je horizontální, územní rys, vyžadující koordinaci aktérů působících v území. </a:t>
            </a:r>
          </a:p>
          <a:p>
            <a:pPr>
              <a:spcBef>
                <a:spcPct val="0"/>
              </a:spcBef>
              <a:buNone/>
            </a:pPr>
            <a:endParaRPr lang="cs-CZ" altLang="cs-CZ" sz="2400" dirty="0" smtClean="0"/>
          </a:p>
          <a:p>
            <a:pPr marL="731520" lvl="2" indent="0">
              <a:spcBef>
                <a:spcPct val="0"/>
              </a:spcBef>
              <a:buNone/>
            </a:pPr>
            <a:endParaRPr lang="cs-CZ" altLang="cs-CZ" sz="1800" dirty="0" smtClean="0"/>
          </a:p>
          <a:p>
            <a:pPr marL="0" indent="0">
              <a:spcBef>
                <a:spcPct val="0"/>
              </a:spcBef>
              <a:buNone/>
            </a:pPr>
            <a:endParaRPr lang="cs-CZ" altLang="cs-CZ" dirty="0" smtClean="0"/>
          </a:p>
        </p:txBody>
      </p:sp>
    </p:spTree>
    <p:extLst>
      <p:ext uri="{BB962C8B-B14F-4D97-AF65-F5344CB8AC3E}">
        <p14:creationId xmlns="" xmlns:p14="http://schemas.microsoft.com/office/powerpoint/2010/main" val="3625668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Územně pojaté politiky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BBB5E19-F10A-4C2F-BF6F-11C513378A2E}" type="slidenum">
              <a:rPr lang="en-US" smtClean="0">
                <a:solidFill>
                  <a:prstClr val="black"/>
                </a:solidFill>
              </a:rPr>
              <a:pPr/>
              <a:t>3</a:t>
            </a:fld>
            <a:endParaRPr lang="en-US">
              <a:solidFill>
                <a:prstClr val="black"/>
              </a:solidFill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97944" y="2928937"/>
            <a:ext cx="3905250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Velké zmatení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700808"/>
            <a:ext cx="8186766" cy="4299960"/>
          </a:xfrm>
        </p:spPr>
        <p:txBody>
          <a:bodyPr>
            <a:normAutofit fontScale="92500" lnSpcReduction="20000"/>
          </a:bodyPr>
          <a:lstStyle/>
          <a:p>
            <a:pPr>
              <a:spcBef>
                <a:spcPct val="0"/>
              </a:spcBef>
              <a:buNone/>
            </a:pPr>
            <a:endParaRPr lang="cs-CZ" dirty="0" smtClean="0"/>
          </a:p>
          <a:p>
            <a:pPr>
              <a:spcBef>
                <a:spcPct val="0"/>
              </a:spcBef>
              <a:buNone/>
            </a:pPr>
            <a:r>
              <a:rPr lang="cs-CZ" dirty="0" smtClean="0"/>
              <a:t>Zmatení jazyků:</a:t>
            </a:r>
          </a:p>
          <a:p>
            <a:pPr>
              <a:spcBef>
                <a:spcPct val="0"/>
              </a:spcBef>
              <a:buNone/>
            </a:pPr>
            <a:endParaRPr lang="cs-CZ" dirty="0" smtClean="0"/>
          </a:p>
          <a:p>
            <a:pPr>
              <a:spcBef>
                <a:spcPct val="0"/>
              </a:spcBef>
            </a:pPr>
            <a:r>
              <a:rPr lang="cs-CZ" dirty="0" smtClean="0"/>
              <a:t>Ministerstvo pro místní rozvoj  (ČJ) x Ministerstvo pro regionální rozvoj (Aj) x dle kompetenčního zákona koordinace regionální politiky</a:t>
            </a:r>
          </a:p>
          <a:p>
            <a:pPr>
              <a:spcBef>
                <a:spcPct val="0"/>
              </a:spcBef>
            </a:pPr>
            <a:endParaRPr lang="cs-CZ" sz="2700" dirty="0" smtClean="0"/>
          </a:p>
          <a:p>
            <a:pPr>
              <a:spcBef>
                <a:spcPct val="0"/>
              </a:spcBef>
            </a:pPr>
            <a:r>
              <a:rPr lang="cs-CZ" sz="2700" dirty="0" smtClean="0"/>
              <a:t>Co je tedy úkolem tohoto rezortu?</a:t>
            </a:r>
          </a:p>
          <a:p>
            <a:pPr>
              <a:spcBef>
                <a:spcPct val="0"/>
              </a:spcBef>
            </a:pPr>
            <a:endParaRPr lang="cs-CZ" dirty="0" smtClean="0"/>
          </a:p>
          <a:p>
            <a:pPr>
              <a:spcBef>
                <a:spcPct val="0"/>
              </a:spcBef>
            </a:pPr>
            <a:r>
              <a:rPr lang="cs-CZ" sz="2700" dirty="0" smtClean="0"/>
              <a:t>Kdo je jeho hlavním partnerem, koho zájmy hájí?</a:t>
            </a:r>
          </a:p>
          <a:p>
            <a:pPr lvl="1">
              <a:spcBef>
                <a:spcPct val="0"/>
              </a:spcBef>
            </a:pPr>
            <a:r>
              <a:rPr lang="cs-CZ" sz="2500" dirty="0" smtClean="0"/>
              <a:t>Prosazuje územní hledisko do národních politik (regionalizace sektorových politik)?</a:t>
            </a:r>
          </a:p>
          <a:p>
            <a:pPr lvl="1">
              <a:spcBef>
                <a:spcPct val="0"/>
              </a:spcBef>
            </a:pPr>
            <a:r>
              <a:rPr lang="cs-CZ" sz="2500" dirty="0" smtClean="0"/>
              <a:t>Hájí zájmy krajů vůči sektorovým rezortům (a vládě)?</a:t>
            </a:r>
          </a:p>
          <a:p>
            <a:pPr lvl="1">
              <a:spcBef>
                <a:spcPct val="0"/>
              </a:spcBef>
            </a:pPr>
            <a:r>
              <a:rPr lang="cs-CZ" sz="2500" dirty="0" smtClean="0"/>
              <a:t>Hájí zájmy velkých měst a aglomerací?</a:t>
            </a:r>
          </a:p>
          <a:p>
            <a:pPr lvl="1">
              <a:spcBef>
                <a:spcPct val="0"/>
              </a:spcBef>
            </a:pPr>
            <a:r>
              <a:rPr lang="cs-CZ" sz="2500" dirty="0" smtClean="0"/>
              <a:t>Řeší problémy malých obcí a venkova?</a:t>
            </a:r>
          </a:p>
          <a:p>
            <a:pPr>
              <a:spcBef>
                <a:spcPct val="0"/>
              </a:spcBef>
              <a:buNone/>
            </a:pPr>
            <a:endParaRPr lang="cs-CZ" altLang="cs-CZ" sz="2400" dirty="0" smtClean="0"/>
          </a:p>
          <a:p>
            <a:pPr>
              <a:spcBef>
                <a:spcPct val="0"/>
              </a:spcBef>
            </a:pPr>
            <a:endParaRPr lang="cs-CZ" altLang="cs-CZ" sz="2400" dirty="0" smtClean="0"/>
          </a:p>
          <a:p>
            <a:pPr marL="731520" lvl="2" indent="0">
              <a:spcBef>
                <a:spcPct val="0"/>
              </a:spcBef>
              <a:buNone/>
            </a:pPr>
            <a:endParaRPr lang="cs-CZ" altLang="cs-CZ" sz="1800" dirty="0" smtClean="0"/>
          </a:p>
          <a:p>
            <a:pPr marL="0" indent="0">
              <a:spcBef>
                <a:spcPct val="0"/>
              </a:spcBef>
              <a:buNone/>
            </a:pPr>
            <a:endParaRPr lang="cs-CZ" altLang="cs-CZ" dirty="0" smtClean="0"/>
          </a:p>
        </p:txBody>
      </p:sp>
    </p:spTree>
    <p:extLst>
      <p:ext uri="{BB962C8B-B14F-4D97-AF65-F5344CB8AC3E}">
        <p14:creationId xmlns="" xmlns:p14="http://schemas.microsoft.com/office/powerpoint/2010/main" val="3625668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Dokumenty regionálního rozvoje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BBB5E19-F10A-4C2F-BF6F-11C513378A2E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lang="cs-CZ" dirty="0" smtClean="0"/>
          </a:p>
          <a:p>
            <a:pPr>
              <a:spcBef>
                <a:spcPct val="0"/>
              </a:spcBef>
            </a:pPr>
            <a:r>
              <a:rPr lang="cs-CZ" dirty="0" smtClean="0"/>
              <a:t>Dokumenty MMR:</a:t>
            </a:r>
          </a:p>
          <a:p>
            <a:pPr lvl="1">
              <a:spcBef>
                <a:spcPct val="0"/>
              </a:spcBef>
            </a:pPr>
            <a:r>
              <a:rPr lang="cs-CZ" dirty="0" smtClean="0"/>
              <a:t>Strategie regionálního rozvoje ČR - vládní politika</a:t>
            </a:r>
          </a:p>
          <a:p>
            <a:pPr lvl="1">
              <a:spcBef>
                <a:spcPct val="0"/>
              </a:spcBef>
              <a:buNone/>
            </a:pPr>
            <a:r>
              <a:rPr lang="cs-CZ" i="1" dirty="0" smtClean="0"/>
              <a:t>	Jaká je vazba na aktivity a dokumenty krajů – Strategie rozvoje kraje, Program rozvoje kraje?</a:t>
            </a:r>
          </a:p>
          <a:p>
            <a:pPr lvl="1">
              <a:spcBef>
                <a:spcPct val="0"/>
              </a:spcBef>
            </a:pPr>
            <a:r>
              <a:rPr lang="cs-CZ" dirty="0" smtClean="0"/>
              <a:t>Zásady urbánní politiky </a:t>
            </a:r>
          </a:p>
          <a:p>
            <a:pPr lvl="1">
              <a:spcBef>
                <a:spcPct val="0"/>
              </a:spcBef>
              <a:buNone/>
            </a:pPr>
            <a:r>
              <a:rPr lang="cs-CZ" i="1" dirty="0" smtClean="0"/>
              <a:t>	Jaká je vazba na regionální politiku ČR?</a:t>
            </a:r>
          </a:p>
          <a:p>
            <a:pPr lvl="1">
              <a:spcBef>
                <a:spcPct val="0"/>
              </a:spcBef>
            </a:pPr>
            <a:endParaRPr lang="cs-CZ" i="1" dirty="0" smtClean="0"/>
          </a:p>
          <a:p>
            <a:pPr lvl="1">
              <a:spcBef>
                <a:spcPct val="0"/>
              </a:spcBef>
            </a:pPr>
            <a:r>
              <a:rPr lang="cs-CZ" dirty="0" smtClean="0"/>
              <a:t>Politika územního rozvoje</a:t>
            </a:r>
          </a:p>
          <a:p>
            <a:pPr lvl="1">
              <a:spcBef>
                <a:spcPct val="0"/>
              </a:spcBef>
              <a:buNone/>
            </a:pPr>
            <a:r>
              <a:rPr lang="cs-CZ" i="1" dirty="0" smtClean="0"/>
              <a:t>	Jaká je vazba na Strategii regionálního rozvoje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Programy pod RIS3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BBB5E19-F10A-4C2F-BF6F-11C513378A2E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1">
              <a:spcBef>
                <a:spcPct val="0"/>
              </a:spcBef>
              <a:buNone/>
            </a:pPr>
            <a:r>
              <a:rPr lang="cs-CZ" altLang="cs-CZ" sz="2400" b="1" dirty="0" smtClean="0"/>
              <a:t>Regionální politika a rozvoj:</a:t>
            </a:r>
          </a:p>
          <a:p>
            <a:pPr lvl="1">
              <a:spcBef>
                <a:spcPct val="0"/>
              </a:spcBef>
            </a:pPr>
            <a:r>
              <a:rPr lang="cs-CZ" altLang="cs-CZ" sz="2400" dirty="0" smtClean="0"/>
              <a:t>Není to jen otázka veřejné správy a koordinace aktivit jednotlivých úrovní, je výrazně orientována vně</a:t>
            </a:r>
          </a:p>
          <a:p>
            <a:pPr lvl="1">
              <a:spcBef>
                <a:spcPct val="0"/>
              </a:spcBef>
            </a:pPr>
            <a:r>
              <a:rPr lang="cs-CZ" altLang="cs-CZ" sz="2400" dirty="0" smtClean="0"/>
              <a:t>Bez zapojení vnějších aktérů, partnerů nemůžeme dosáhnou hlavních cílů</a:t>
            </a:r>
          </a:p>
          <a:p>
            <a:pPr lvl="1">
              <a:spcBef>
                <a:spcPct val="0"/>
              </a:spcBef>
            </a:pPr>
            <a:r>
              <a:rPr lang="cs-CZ" altLang="cs-CZ" sz="2400" dirty="0" smtClean="0"/>
              <a:t>Představuje dlouhodobou a systematickou činnost  (strategické plánování)</a:t>
            </a:r>
          </a:p>
          <a:p>
            <a:pPr lvl="1">
              <a:spcBef>
                <a:spcPct val="0"/>
              </a:spcBef>
            </a:pPr>
            <a:r>
              <a:rPr lang="cs-CZ" altLang="cs-CZ" sz="2400" dirty="0" smtClean="0"/>
              <a:t>Náročná na veřejné ale i soukromé investice </a:t>
            </a:r>
          </a:p>
          <a:p>
            <a:pPr lvl="2">
              <a:spcBef>
                <a:spcPct val="0"/>
              </a:spcBef>
            </a:pPr>
            <a:r>
              <a:rPr lang="cs-CZ" altLang="cs-CZ" sz="2000" dirty="0" smtClean="0"/>
              <a:t>materiální (infrastruktura), </a:t>
            </a:r>
          </a:p>
          <a:p>
            <a:pPr lvl="2">
              <a:spcBef>
                <a:spcPct val="0"/>
              </a:spcBef>
            </a:pPr>
            <a:r>
              <a:rPr lang="cs-CZ" altLang="cs-CZ" sz="2000" dirty="0" smtClean="0"/>
              <a:t>změna jednání a myšlení lidí,</a:t>
            </a:r>
          </a:p>
          <a:p>
            <a:pPr lvl="2">
              <a:spcBef>
                <a:spcPct val="0"/>
              </a:spcBef>
            </a:pPr>
            <a:r>
              <a:rPr lang="cs-CZ" altLang="cs-CZ" sz="2000" dirty="0" smtClean="0"/>
              <a:t>změna struktur – uspořádání, specializace, vazby, sítě</a:t>
            </a:r>
          </a:p>
          <a:p>
            <a:pPr lvl="2">
              <a:spcBef>
                <a:spcPct val="0"/>
              </a:spcBef>
            </a:pPr>
            <a:r>
              <a:rPr lang="cs-CZ" altLang="cs-CZ" sz="2000" dirty="0" smtClean="0"/>
              <a:t>změna fungování veřejného sektoru</a:t>
            </a:r>
          </a:p>
          <a:p>
            <a:pPr lvl="2">
              <a:spcBef>
                <a:spcPct val="0"/>
              </a:spcBef>
            </a:pPr>
            <a:endParaRPr lang="cs-CZ" altLang="cs-CZ" sz="2000" dirty="0" smtClean="0"/>
          </a:p>
          <a:p>
            <a:pPr lvl="2">
              <a:spcBef>
                <a:spcPct val="0"/>
              </a:spcBef>
            </a:pPr>
            <a:endParaRPr lang="cs-CZ" altLang="cs-CZ" sz="2000" dirty="0" smtClean="0"/>
          </a:p>
          <a:p>
            <a:pPr lvl="1">
              <a:spcBef>
                <a:spcPct val="0"/>
              </a:spcBef>
            </a:pPr>
            <a:endParaRPr lang="cs-CZ" altLang="cs-CZ" sz="2000" dirty="0" smtClean="0"/>
          </a:p>
          <a:p>
            <a:pPr lvl="1">
              <a:spcBef>
                <a:spcPct val="0"/>
              </a:spcBef>
            </a:pPr>
            <a:endParaRPr lang="cs-CZ" altLang="cs-CZ" sz="2000" dirty="0"/>
          </a:p>
          <a:p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127059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Charakteristika přístupů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BBB5E19-F10A-4C2F-BF6F-11C513378A2E}" type="slidenum">
              <a:rPr lang="en-US" smtClean="0">
                <a:solidFill>
                  <a:prstClr val="black"/>
                </a:solidFill>
              </a:rPr>
              <a:pPr/>
              <a:t>7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Typy regionální politiky:</a:t>
            </a:r>
          </a:p>
          <a:p>
            <a:r>
              <a:rPr lang="cs-CZ" dirty="0" smtClean="0"/>
              <a:t>A) řešíme rozdíly (</a:t>
            </a:r>
            <a:r>
              <a:rPr lang="cs-CZ" dirty="0" err="1" smtClean="0"/>
              <a:t>dispartní</a:t>
            </a:r>
            <a:r>
              <a:rPr lang="cs-CZ" dirty="0" smtClean="0"/>
              <a:t>) – mezi částmi státu, na bázi regionů, </a:t>
            </a:r>
            <a:r>
              <a:rPr lang="cs-CZ" dirty="0" err="1" smtClean="0"/>
              <a:t>mikroregionů</a:t>
            </a:r>
            <a:endParaRPr lang="cs-CZ" dirty="0" smtClean="0"/>
          </a:p>
          <a:p>
            <a:r>
              <a:rPr lang="cs-CZ" dirty="0" smtClean="0"/>
              <a:t>B) zvyšujeme kvalitu života v území </a:t>
            </a:r>
          </a:p>
          <a:p>
            <a:r>
              <a:rPr lang="cs-CZ" dirty="0" smtClean="0"/>
              <a:t>C) usilujeme o vytvoření nových rozvojových pólů</a:t>
            </a:r>
          </a:p>
          <a:p>
            <a:r>
              <a:rPr lang="cs-CZ" dirty="0" smtClean="0"/>
              <a:t>D) Uklízíme po minulosti (restrukturalizace) </a:t>
            </a:r>
          </a:p>
          <a:p>
            <a:r>
              <a:rPr lang="cs-CZ" i="1" dirty="0" smtClean="0"/>
              <a:t>E) Podporujeme průřezovou modernizaci (Průmysl 4.0, dříve ICT).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Regionální dopady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ct val="0"/>
              </a:spcBef>
            </a:pPr>
            <a:r>
              <a:rPr lang="cs-CZ" altLang="cs-CZ" dirty="0" smtClean="0"/>
              <a:t>Co se stane, když bychom neměli regionální politiku:</a:t>
            </a:r>
          </a:p>
          <a:p>
            <a:pPr lvl="1">
              <a:spcBef>
                <a:spcPct val="0"/>
              </a:spcBef>
            </a:pPr>
            <a:r>
              <a:rPr lang="cs-CZ" altLang="cs-CZ" sz="2500" dirty="0" smtClean="0"/>
              <a:t>Nevyvážený rozvoj území státu </a:t>
            </a:r>
          </a:p>
          <a:p>
            <a:pPr lvl="2">
              <a:spcBef>
                <a:spcPct val="0"/>
              </a:spcBef>
            </a:pPr>
            <a:r>
              <a:rPr lang="cs-CZ" altLang="cs-CZ" sz="2200" dirty="0" smtClean="0"/>
              <a:t>Rozpad na lokální trhy práce, zabránění růstu mezd</a:t>
            </a:r>
          </a:p>
          <a:p>
            <a:pPr lvl="2">
              <a:spcBef>
                <a:spcPct val="0"/>
              </a:spcBef>
            </a:pPr>
            <a:r>
              <a:rPr lang="cs-CZ" altLang="cs-CZ" sz="2200" dirty="0" smtClean="0"/>
              <a:t>Nízká ekonomická výkonnost části území a jeho další propad</a:t>
            </a:r>
          </a:p>
          <a:p>
            <a:pPr lvl="2">
              <a:spcBef>
                <a:spcPct val="0"/>
              </a:spcBef>
            </a:pPr>
            <a:r>
              <a:rPr lang="cs-CZ" altLang="cs-CZ" sz="2200" dirty="0" smtClean="0"/>
              <a:t>Rozpad sítě veřejných služeb</a:t>
            </a:r>
          </a:p>
          <a:p>
            <a:pPr lvl="2">
              <a:spcBef>
                <a:spcPct val="0"/>
              </a:spcBef>
              <a:buNone/>
            </a:pPr>
            <a:endParaRPr lang="cs-CZ" altLang="cs-CZ" sz="2200" dirty="0" smtClean="0"/>
          </a:p>
          <a:p>
            <a:pPr lvl="1">
              <a:spcBef>
                <a:spcPct val="0"/>
              </a:spcBef>
            </a:pPr>
            <a:r>
              <a:rPr lang="cs-CZ" altLang="cs-CZ" sz="2500" dirty="0" smtClean="0"/>
              <a:t>Rychlý pohyb obyvatelstva do rozvojových center</a:t>
            </a:r>
          </a:p>
          <a:p>
            <a:pPr lvl="2">
              <a:spcBef>
                <a:spcPct val="0"/>
              </a:spcBef>
            </a:pPr>
            <a:r>
              <a:rPr lang="cs-CZ" altLang="cs-CZ" sz="2200" dirty="0" smtClean="0"/>
              <a:t>Migrační vlny (selektivní)</a:t>
            </a:r>
          </a:p>
          <a:p>
            <a:pPr lvl="2">
              <a:spcBef>
                <a:spcPct val="0"/>
              </a:spcBef>
            </a:pPr>
            <a:r>
              <a:rPr lang="cs-CZ" altLang="cs-CZ" sz="2200" dirty="0" smtClean="0"/>
              <a:t>Vysoké investiční náklady na veřejnou infrastrukturu</a:t>
            </a:r>
          </a:p>
          <a:p>
            <a:pPr lvl="2">
              <a:spcBef>
                <a:spcPct val="0"/>
              </a:spcBef>
            </a:pPr>
            <a:r>
              <a:rPr lang="cs-CZ" altLang="cs-CZ" sz="2200" dirty="0" smtClean="0"/>
              <a:t>(neřízená) </a:t>
            </a:r>
            <a:r>
              <a:rPr lang="cs-CZ" altLang="cs-CZ" sz="2200" dirty="0" err="1" smtClean="0"/>
              <a:t>Suburbanizace</a:t>
            </a:r>
            <a:endParaRPr lang="cs-CZ" altLang="cs-CZ" sz="2200" dirty="0" smtClean="0"/>
          </a:p>
          <a:p>
            <a:pPr lvl="2">
              <a:spcBef>
                <a:spcPct val="0"/>
              </a:spcBef>
            </a:pPr>
            <a:endParaRPr lang="cs-CZ" altLang="cs-CZ" sz="2200" dirty="0" smtClean="0"/>
          </a:p>
          <a:p>
            <a:pPr lvl="2">
              <a:spcBef>
                <a:spcPct val="0"/>
              </a:spcBef>
            </a:pPr>
            <a:endParaRPr lang="cs-CZ" altLang="cs-CZ" sz="2200" dirty="0" smtClean="0"/>
          </a:p>
          <a:p>
            <a:pPr>
              <a:spcBef>
                <a:spcPct val="0"/>
              </a:spcBef>
            </a:pPr>
            <a:endParaRPr lang="cs-CZ" altLang="cs-CZ" sz="2000" dirty="0" smtClean="0"/>
          </a:p>
          <a:p>
            <a:pPr marL="0" indent="0">
              <a:spcBef>
                <a:spcPct val="0"/>
              </a:spcBef>
              <a:buNone/>
            </a:pPr>
            <a:endParaRPr lang="cs-CZ" altLang="cs-CZ" sz="1600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687588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Národní dopady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spcBef>
                <a:spcPct val="0"/>
              </a:spcBef>
            </a:pPr>
            <a:r>
              <a:rPr lang="cs-CZ" altLang="cs-CZ" dirty="0" smtClean="0"/>
              <a:t>Co se stane, když bychom neměli regionální politiku:</a:t>
            </a:r>
          </a:p>
          <a:p>
            <a:pPr lvl="1">
              <a:spcBef>
                <a:spcPct val="0"/>
              </a:spcBef>
            </a:pPr>
            <a:r>
              <a:rPr lang="cs-CZ" altLang="cs-CZ" sz="2500" dirty="0" smtClean="0"/>
              <a:t>Vznikají rozsáhlé periferie s minimální ekonomickou aktivitou a malým osídlením</a:t>
            </a:r>
          </a:p>
          <a:p>
            <a:pPr lvl="1">
              <a:spcBef>
                <a:spcPct val="0"/>
              </a:spcBef>
            </a:pPr>
            <a:r>
              <a:rPr lang="cs-CZ" altLang="cs-CZ" sz="2500" dirty="0" smtClean="0"/>
              <a:t>Růst sociálního napětí v „problémových regionech“</a:t>
            </a:r>
          </a:p>
          <a:p>
            <a:pPr lvl="1">
              <a:spcBef>
                <a:spcPct val="0"/>
              </a:spcBef>
            </a:pPr>
            <a:r>
              <a:rPr lang="cs-CZ" altLang="cs-CZ" sz="2500" dirty="0" smtClean="0"/>
              <a:t>Posilování  negativních rysů regionální identity</a:t>
            </a:r>
          </a:p>
          <a:p>
            <a:pPr lvl="1">
              <a:spcBef>
                <a:spcPct val="0"/>
              </a:spcBef>
            </a:pPr>
            <a:r>
              <a:rPr lang="cs-CZ" altLang="cs-CZ" sz="2500" dirty="0" smtClean="0"/>
              <a:t>Vznik regionálně zaměřených stran – dopad na politický systém země (Liga severu)</a:t>
            </a:r>
          </a:p>
          <a:p>
            <a:pPr lvl="1">
              <a:spcBef>
                <a:spcPct val="0"/>
              </a:spcBef>
            </a:pPr>
            <a:r>
              <a:rPr lang="cs-CZ" altLang="cs-CZ" sz="2500" dirty="0" smtClean="0"/>
              <a:t>Riziko separatismu, secese</a:t>
            </a:r>
          </a:p>
          <a:p>
            <a:pPr lvl="1">
              <a:spcBef>
                <a:spcPct val="0"/>
              </a:spcBef>
            </a:pPr>
            <a:r>
              <a:rPr lang="cs-CZ" altLang="cs-CZ" sz="2500" dirty="0" smtClean="0"/>
              <a:t>Poruchy ve fungování národní ekonomiky (zásadní rozdíly ve výši mezd, ve vnitřní kupní sile měny apod.). </a:t>
            </a:r>
          </a:p>
          <a:p>
            <a:pPr lvl="1">
              <a:spcBef>
                <a:spcPct val="0"/>
              </a:spcBef>
            </a:pPr>
            <a:r>
              <a:rPr lang="cs-CZ" altLang="cs-CZ" sz="2500" dirty="0" smtClean="0"/>
              <a:t>Duální charakter ekonomiky. </a:t>
            </a:r>
            <a:endParaRPr lang="cs-CZ" altLang="cs-CZ" sz="2200" dirty="0" smtClean="0"/>
          </a:p>
          <a:p>
            <a:pPr lvl="2">
              <a:spcBef>
                <a:spcPct val="0"/>
              </a:spcBef>
            </a:pPr>
            <a:endParaRPr lang="cs-CZ" altLang="cs-CZ" sz="2200" dirty="0" smtClean="0"/>
          </a:p>
          <a:p>
            <a:pPr lvl="2">
              <a:spcBef>
                <a:spcPct val="0"/>
              </a:spcBef>
            </a:pPr>
            <a:endParaRPr lang="cs-CZ" altLang="cs-CZ" sz="2200" dirty="0" smtClean="0"/>
          </a:p>
          <a:p>
            <a:pPr>
              <a:spcBef>
                <a:spcPct val="0"/>
              </a:spcBef>
            </a:pPr>
            <a:endParaRPr lang="cs-CZ" altLang="cs-CZ" sz="2000" dirty="0" smtClean="0"/>
          </a:p>
          <a:p>
            <a:pPr marL="0" indent="0">
              <a:spcBef>
                <a:spcPct val="0"/>
              </a:spcBef>
              <a:buNone/>
            </a:pPr>
            <a:endParaRPr lang="cs-CZ" altLang="cs-CZ" sz="1600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687588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VVI logo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4198</TotalTime>
  <Words>593</Words>
  <Application>Microsoft Office PowerPoint</Application>
  <PresentationFormat>Předvádění na obrazovce (4:3)</PresentationFormat>
  <Paragraphs>123</Paragraphs>
  <Slides>13</Slides>
  <Notes>4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13</vt:i4>
      </vt:variant>
    </vt:vector>
  </HeadingPairs>
  <TitlesOfParts>
    <vt:vector size="15" baseType="lpstr">
      <vt:lpstr>Motiv systému Office</vt:lpstr>
      <vt:lpstr>VVI logo</vt:lpstr>
      <vt:lpstr>Regionální politika, ano či ne  Ing. Marek Jetmar, Ph.D., poradce Pavla Bělobrádka, MPV pro VVI  </vt:lpstr>
      <vt:lpstr>Regionální politika a rozvoj</vt:lpstr>
      <vt:lpstr>Územně pojaté politiky</vt:lpstr>
      <vt:lpstr>Velké zmatení</vt:lpstr>
      <vt:lpstr>Dokumenty regionálního rozvoje</vt:lpstr>
      <vt:lpstr>Programy pod RIS3</vt:lpstr>
      <vt:lpstr>Charakteristika přístupů</vt:lpstr>
      <vt:lpstr>Regionální dopady</vt:lpstr>
      <vt:lpstr>Národní dopady</vt:lpstr>
      <vt:lpstr>Regionální politiky</vt:lpstr>
      <vt:lpstr>Ode všeho trochu </vt:lpstr>
      <vt:lpstr>Regionální politika</vt:lpstr>
      <vt:lpstr>Snímek 13</vt:lpstr>
    </vt:vector>
  </TitlesOfParts>
  <Company>Úřad vlády ČR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Kureková Lucie</dc:creator>
  <cp:lastModifiedBy>Marek Jetmar</cp:lastModifiedBy>
  <cp:revision>373</cp:revision>
  <cp:lastPrinted>2017-01-04T08:11:27Z</cp:lastPrinted>
  <dcterms:created xsi:type="dcterms:W3CDTF">2015-08-20T08:48:43Z</dcterms:created>
  <dcterms:modified xsi:type="dcterms:W3CDTF">2017-05-17T13:07:47Z</dcterms:modified>
</cp:coreProperties>
</file>