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1" r:id="rId2"/>
  </p:sldMasterIdLst>
  <p:notesMasterIdLst>
    <p:notesMasterId r:id="rId16"/>
  </p:notesMasterIdLst>
  <p:handoutMasterIdLst>
    <p:handoutMasterId r:id="rId17"/>
  </p:handoutMasterIdLst>
  <p:sldIdLst>
    <p:sldId id="278" r:id="rId3"/>
    <p:sldId id="372" r:id="rId4"/>
    <p:sldId id="402" r:id="rId5"/>
    <p:sldId id="395" r:id="rId6"/>
    <p:sldId id="403" r:id="rId7"/>
    <p:sldId id="392" r:id="rId8"/>
    <p:sldId id="404" r:id="rId9"/>
    <p:sldId id="376" r:id="rId10"/>
    <p:sldId id="405" r:id="rId11"/>
    <p:sldId id="396" r:id="rId12"/>
    <p:sldId id="406" r:id="rId13"/>
    <p:sldId id="407" r:id="rId14"/>
    <p:sldId id="308" r:id="rId1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k Jetmar" initials="MJ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 autoAdjust="0"/>
    <p:restoredTop sz="91799" autoAdjust="0"/>
  </p:normalViewPr>
  <p:slideViewPr>
    <p:cSldViewPr>
      <p:cViewPr varScale="1">
        <p:scale>
          <a:sx n="67" d="100"/>
          <a:sy n="67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6C295-DCA8-4A04-8B9B-D9B8A0279221}" type="datetimeFigureOut">
              <a:rPr lang="cs-CZ" smtClean="0"/>
              <a:pPr/>
              <a:t>17.05.2017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E22AB-5231-4C57-A1A8-D7FBCEB5A19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907175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6AD11-756C-4C4D-808C-5A4368380A5E}" type="datetimeFigureOut">
              <a:rPr lang="cs-CZ" smtClean="0"/>
              <a:pPr/>
              <a:t>17.05.2017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7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DE541-6B18-47B4-9809-DFC6254282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9246005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18076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EK k 29.09. 2016 schválila aktualizaci Národní RIS3 strategie pro ČR a ukončila tak předběžnou podmínku 1.1 – Výzkum a vývoj.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966566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EK k 29.09. 2016 schválila aktualizaci Národní RIS3 strategie pro ČR a ukončila tak předběžnou podmínku 1.1 – Výzkum a vývoj.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966566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48324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66621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4657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83801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9895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08ED30-CFE6-459E-AD67-AB1966F0D5BD}" type="slidenum">
              <a:rPr 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408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</p:spTree>
    <p:extLst>
      <p:ext uri="{BB962C8B-B14F-4D97-AF65-F5344CB8AC3E}">
        <p14:creationId xmlns="" xmlns:p14="http://schemas.microsoft.com/office/powerpoint/2010/main" val="1003270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08ED30-CFE6-459E-AD67-AB1966F0D5BD}" type="slidenum">
              <a:rPr 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64157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2922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572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8084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4262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0700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637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13297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87092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4613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5808ED30-CFE6-459E-AD67-AB1966F0D5B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26" name="Obrázek 25" descr="linka_logo_1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3999" cy="1726548"/>
          </a:xfrm>
          <a:prstGeom prst="rect">
            <a:avLst/>
          </a:prstGeom>
        </p:spPr>
      </p:pic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000528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 smtClean="0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 userDrawn="1"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6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Sekce místopředsedy vlády pro vědu, výzkum a inovace | www.</a:t>
            </a:r>
            <a:r>
              <a:rPr lang="cs-CZ" sz="1600" baseline="30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vyzkum.cz</a:t>
            </a:r>
            <a:endParaRPr lang="cs-CZ" sz="11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30" name="Přímá spojovací čára 29"/>
          <p:cNvCxnSpPr/>
          <p:nvPr userDrawn="1"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77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7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Regionální politika, ano či ne</a:t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Ing. Marek </a:t>
            </a:r>
            <a:r>
              <a:rPr lang="cs-CZ" sz="2400" dirty="0" err="1" smtClean="0"/>
              <a:t>Jetmar</a:t>
            </a:r>
            <a:r>
              <a:rPr lang="cs-CZ" sz="2400" dirty="0" smtClean="0"/>
              <a:t>, </a:t>
            </a:r>
            <a:r>
              <a:rPr lang="cs-CZ" sz="2400" dirty="0" err="1" smtClean="0"/>
              <a:t>Ph.D</a:t>
            </a:r>
            <a:r>
              <a:rPr lang="cs-CZ" sz="2400" dirty="0" smtClean="0"/>
              <a:t>.,</a:t>
            </a:r>
            <a:br>
              <a:rPr lang="cs-CZ" sz="2400" dirty="0" smtClean="0"/>
            </a:br>
            <a:r>
              <a:rPr lang="cs-CZ" sz="2400" dirty="0" smtClean="0"/>
              <a:t>poradce Pavla </a:t>
            </a:r>
            <a:r>
              <a:rPr lang="cs-CZ" sz="2400" dirty="0" err="1" smtClean="0"/>
              <a:t>Bělobrádka</a:t>
            </a:r>
            <a:r>
              <a:rPr lang="cs-CZ" sz="2400" dirty="0" smtClean="0"/>
              <a:t>, MPV pro VVI </a:t>
            </a:r>
            <a:br>
              <a:rPr lang="cs-CZ" sz="2400" dirty="0" smtClean="0"/>
            </a:br>
            <a:endParaRPr lang="cs-CZ" sz="2400" dirty="0"/>
          </a:p>
        </p:txBody>
      </p:sp>
    </p:spTree>
    <p:extLst>
      <p:ext uri="{BB962C8B-B14F-4D97-AF65-F5344CB8AC3E}">
        <p14:creationId xmlns="" xmlns:p14="http://schemas.microsoft.com/office/powerpoint/2010/main" val="14972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Příklady úspěšných a neúspěšných regionálních politik: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Jižní </a:t>
            </a:r>
            <a:r>
              <a:rPr lang="cs-CZ" dirty="0" err="1" smtClean="0"/>
              <a:t>Itále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Porúří a Porýní</a:t>
            </a:r>
          </a:p>
          <a:p>
            <a:pPr>
              <a:buNone/>
            </a:pPr>
            <a:r>
              <a:rPr lang="cs-CZ" dirty="0" smtClean="0"/>
              <a:t>Francie – aglomerace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Radikální vize – strategické představy o změně fungování prostorových vztahů</a:t>
            </a:r>
          </a:p>
          <a:p>
            <a:pPr>
              <a:buNone/>
            </a:pPr>
            <a:r>
              <a:rPr lang="cs-CZ" dirty="0" smtClean="0"/>
              <a:t>Drobné krůčky</a:t>
            </a:r>
          </a:p>
          <a:p>
            <a:pPr marL="822960" lvl="1" indent="-457200">
              <a:buNone/>
            </a:pPr>
            <a:endParaRPr lang="cs-CZ" dirty="0" smtClean="0"/>
          </a:p>
          <a:p>
            <a:pPr marL="822960" lvl="1" indent="-457200">
              <a:buNone/>
            </a:pPr>
            <a:endParaRPr lang="cs-CZ" dirty="0" smtClean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Regionální politiky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4000528" cy="500066"/>
          </a:xfrm>
        </p:spPr>
        <p:txBody>
          <a:bodyPr/>
          <a:lstStyle/>
          <a:p>
            <a:r>
              <a:rPr lang="cs-CZ" dirty="0" smtClean="0"/>
              <a:t>Ode všeho trochu 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Regionální politika ČR </a:t>
            </a:r>
          </a:p>
          <a:p>
            <a:pPr lvl="1"/>
            <a:r>
              <a:rPr lang="cs-CZ" dirty="0" smtClean="0"/>
              <a:t>Disparity a opět disparity </a:t>
            </a:r>
          </a:p>
          <a:p>
            <a:pPr lvl="1"/>
            <a:r>
              <a:rPr lang="cs-CZ" dirty="0" smtClean="0"/>
              <a:t>Decentralizace všechno vyřeší</a:t>
            </a:r>
          </a:p>
          <a:p>
            <a:pPr lvl="1"/>
            <a:r>
              <a:rPr lang="cs-CZ" dirty="0" smtClean="0"/>
              <a:t>Rozvoj aglomerací, ale jak?</a:t>
            </a:r>
          </a:p>
          <a:p>
            <a:pPr lvl="1"/>
            <a:r>
              <a:rPr lang="cs-CZ" dirty="0" smtClean="0"/>
              <a:t>Rozvoj konkurenceschopnosti – příspěvek z EU.</a:t>
            </a:r>
          </a:p>
          <a:p>
            <a:pPr lvl="1"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Regionální politika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Adekvátnost</a:t>
            </a:r>
          </a:p>
          <a:p>
            <a:r>
              <a:rPr lang="cs-CZ" dirty="0" smtClean="0"/>
              <a:t>Dělejme věci na správné úrovni</a:t>
            </a:r>
          </a:p>
          <a:p>
            <a:r>
              <a:rPr lang="cs-CZ" dirty="0" smtClean="0"/>
              <a:t>Bez spolupráce to nejde</a:t>
            </a:r>
          </a:p>
          <a:p>
            <a:r>
              <a:rPr lang="cs-CZ" dirty="0" smtClean="0"/>
              <a:t>Je potřeba se zamyslet a strategicky plánovat</a:t>
            </a:r>
          </a:p>
          <a:p>
            <a:r>
              <a:rPr lang="cs-CZ" dirty="0" smtClean="0"/>
              <a:t>Poptávková orientace – to </a:t>
            </a:r>
            <a:r>
              <a:rPr lang="cs-CZ" smtClean="0"/>
              <a:t>není správná </a:t>
            </a:r>
            <a:r>
              <a:rPr lang="cs-CZ" dirty="0" smtClean="0"/>
              <a:t>cesta. 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000528" cy="74003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/>
          </a:p>
          <a:p>
            <a:pPr marL="0" indent="0" algn="ctr">
              <a:buNone/>
            </a:pPr>
            <a:r>
              <a:rPr lang="cs-CZ" sz="4000" b="1" dirty="0" smtClean="0"/>
              <a:t>Děkuji za pozornost</a:t>
            </a:r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r>
              <a:rPr lang="cs-CZ" sz="4000" b="1" dirty="0" smtClean="0"/>
              <a:t>Ing. Marek </a:t>
            </a:r>
            <a:r>
              <a:rPr lang="cs-CZ" sz="4000" b="1" dirty="0" err="1" smtClean="0"/>
              <a:t>Jetmar</a:t>
            </a:r>
            <a:r>
              <a:rPr lang="cs-CZ" sz="4000" b="1" dirty="0" smtClean="0"/>
              <a:t>, </a:t>
            </a:r>
            <a:r>
              <a:rPr lang="cs-CZ" sz="4000" b="1" dirty="0" err="1" smtClean="0"/>
              <a:t>Ph.D</a:t>
            </a:r>
            <a:r>
              <a:rPr lang="cs-CZ" sz="4000" b="1" smtClean="0"/>
              <a:t>.</a:t>
            </a:r>
            <a:endParaRPr lang="cs-CZ" sz="4000" b="1" dirty="0"/>
          </a:p>
        </p:txBody>
      </p:sp>
    </p:spTree>
    <p:extLst>
      <p:ext uri="{BB962C8B-B14F-4D97-AF65-F5344CB8AC3E}">
        <p14:creationId xmlns="" xmlns:p14="http://schemas.microsoft.com/office/powerpoint/2010/main" val="30660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Regionální politika a rozvoj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186766" cy="429996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cs-CZ" altLang="cs-CZ" sz="2400" dirty="0" smtClean="0"/>
              <a:t>Regionální politika – stát, země, nadstátní úroveň; vládní politika</a:t>
            </a:r>
            <a:endParaRPr lang="cs-CZ" altLang="cs-CZ" dirty="0" smtClean="0"/>
          </a:p>
          <a:p>
            <a:pPr>
              <a:spcBef>
                <a:spcPct val="0"/>
              </a:spcBef>
            </a:pPr>
            <a:r>
              <a:rPr lang="cs-CZ" altLang="cs-CZ" dirty="0" smtClean="0"/>
              <a:t>Regionální rozvoj – země, regiony, aglomerace; decentralizace, autonomie, regionální samospráva</a:t>
            </a:r>
          </a:p>
          <a:p>
            <a:pPr>
              <a:spcBef>
                <a:spcPct val="0"/>
              </a:spcBef>
            </a:pPr>
            <a:r>
              <a:rPr lang="cs-CZ" altLang="cs-CZ" sz="2400" dirty="0" smtClean="0"/>
              <a:t>Místní rozvoj – obce, města, </a:t>
            </a:r>
            <a:r>
              <a:rPr lang="cs-CZ" altLang="cs-CZ" sz="2400" dirty="0" err="1" smtClean="0"/>
              <a:t>nadobecní</a:t>
            </a:r>
            <a:r>
              <a:rPr lang="cs-CZ" altLang="cs-CZ" sz="2400" dirty="0" smtClean="0"/>
              <a:t> spolupráce, aglomerace; decentralizace, místní samospráva</a:t>
            </a:r>
          </a:p>
          <a:p>
            <a:pPr>
              <a:spcBef>
                <a:spcPct val="0"/>
              </a:spcBef>
            </a:pPr>
            <a:endParaRPr lang="cs-CZ" altLang="cs-CZ" dirty="0" smtClean="0"/>
          </a:p>
          <a:p>
            <a:pPr>
              <a:spcBef>
                <a:spcPct val="0"/>
              </a:spcBef>
              <a:buNone/>
            </a:pPr>
            <a:r>
              <a:rPr lang="cs-CZ" altLang="cs-CZ" sz="2400" dirty="0" smtClean="0"/>
              <a:t>Tři přístupy, které se doplňují, provazují, na sebe reagují. </a:t>
            </a:r>
            <a:endParaRPr lang="cs-CZ" altLang="cs-CZ" dirty="0" smtClean="0"/>
          </a:p>
          <a:p>
            <a:pPr>
              <a:spcBef>
                <a:spcPct val="0"/>
              </a:spcBef>
              <a:buNone/>
            </a:pPr>
            <a:r>
              <a:rPr lang="cs-CZ" altLang="cs-CZ" sz="2400" dirty="0" smtClean="0"/>
              <a:t> </a:t>
            </a:r>
          </a:p>
          <a:p>
            <a:pPr>
              <a:spcBef>
                <a:spcPct val="0"/>
              </a:spcBef>
              <a:buNone/>
            </a:pPr>
            <a:r>
              <a:rPr lang="cs-CZ" altLang="cs-CZ" dirty="0" smtClean="0"/>
              <a:t>Společný je horizontální, územní rys, vyžadující koordinaci aktérů působících v území. </a:t>
            </a:r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 marL="731520" lvl="2" indent="0">
              <a:spcBef>
                <a:spcPct val="0"/>
              </a:spcBef>
              <a:buNone/>
            </a:pPr>
            <a:endParaRPr lang="cs-CZ" altLang="cs-CZ" sz="18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36256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Územně pojaté politiky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944" y="2928937"/>
            <a:ext cx="3905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Velké zmatení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186766" cy="42999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buNone/>
            </a:pPr>
            <a:endParaRPr lang="cs-CZ" dirty="0" smtClean="0"/>
          </a:p>
          <a:p>
            <a:pPr>
              <a:spcBef>
                <a:spcPct val="0"/>
              </a:spcBef>
              <a:buNone/>
            </a:pPr>
            <a:r>
              <a:rPr lang="cs-CZ" dirty="0" smtClean="0"/>
              <a:t>Zmatení jazyků:</a:t>
            </a:r>
          </a:p>
          <a:p>
            <a:pPr>
              <a:spcBef>
                <a:spcPct val="0"/>
              </a:spcBef>
              <a:buNone/>
            </a:pPr>
            <a:endParaRPr lang="cs-CZ" dirty="0" smtClean="0"/>
          </a:p>
          <a:p>
            <a:pPr>
              <a:spcBef>
                <a:spcPct val="0"/>
              </a:spcBef>
            </a:pPr>
            <a:r>
              <a:rPr lang="cs-CZ" dirty="0" smtClean="0"/>
              <a:t>Ministerstvo pro místní rozvoj  (ČJ) x Ministerstvo pro regionální rozvoj (Aj) x dle kompetenčního zákona koordinace regionální politiky</a:t>
            </a:r>
          </a:p>
          <a:p>
            <a:pPr>
              <a:spcBef>
                <a:spcPct val="0"/>
              </a:spcBef>
            </a:pPr>
            <a:endParaRPr lang="cs-CZ" sz="2700" dirty="0" smtClean="0"/>
          </a:p>
          <a:p>
            <a:pPr>
              <a:spcBef>
                <a:spcPct val="0"/>
              </a:spcBef>
            </a:pPr>
            <a:r>
              <a:rPr lang="cs-CZ" sz="2700" dirty="0" smtClean="0"/>
              <a:t>Co je tedy úkolem tohoto rezortu?</a:t>
            </a:r>
          </a:p>
          <a:p>
            <a:pPr>
              <a:spcBef>
                <a:spcPct val="0"/>
              </a:spcBef>
            </a:pPr>
            <a:endParaRPr lang="cs-CZ" dirty="0" smtClean="0"/>
          </a:p>
          <a:p>
            <a:pPr>
              <a:spcBef>
                <a:spcPct val="0"/>
              </a:spcBef>
            </a:pPr>
            <a:r>
              <a:rPr lang="cs-CZ" sz="2700" dirty="0" smtClean="0"/>
              <a:t>Kdo je jeho hlavním partnerem, koho zájmy hájí?</a:t>
            </a:r>
          </a:p>
          <a:p>
            <a:pPr lvl="1">
              <a:spcBef>
                <a:spcPct val="0"/>
              </a:spcBef>
            </a:pPr>
            <a:r>
              <a:rPr lang="cs-CZ" sz="2500" dirty="0" smtClean="0"/>
              <a:t>Prosazuje územní hledisko do národních politik (regionalizace sektorových politik)?</a:t>
            </a:r>
          </a:p>
          <a:p>
            <a:pPr lvl="1">
              <a:spcBef>
                <a:spcPct val="0"/>
              </a:spcBef>
            </a:pPr>
            <a:r>
              <a:rPr lang="cs-CZ" sz="2500" dirty="0" smtClean="0"/>
              <a:t>Hájí zájmy krajů vůči sektorovým rezortům (a vládě)?</a:t>
            </a:r>
          </a:p>
          <a:p>
            <a:pPr lvl="1">
              <a:spcBef>
                <a:spcPct val="0"/>
              </a:spcBef>
            </a:pPr>
            <a:r>
              <a:rPr lang="cs-CZ" sz="2500" dirty="0" smtClean="0"/>
              <a:t>Hájí zájmy velkých měst a aglomerací?</a:t>
            </a:r>
          </a:p>
          <a:p>
            <a:pPr lvl="1">
              <a:spcBef>
                <a:spcPct val="0"/>
              </a:spcBef>
            </a:pPr>
            <a:r>
              <a:rPr lang="cs-CZ" sz="2500" dirty="0" smtClean="0"/>
              <a:t>Řeší problémy malých obcí a venkova?</a:t>
            </a:r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>
              <a:spcBef>
                <a:spcPct val="0"/>
              </a:spcBef>
            </a:pPr>
            <a:endParaRPr lang="cs-CZ" altLang="cs-CZ" sz="2400" dirty="0" smtClean="0"/>
          </a:p>
          <a:p>
            <a:pPr marL="731520" lvl="2" indent="0">
              <a:spcBef>
                <a:spcPct val="0"/>
              </a:spcBef>
              <a:buNone/>
            </a:pPr>
            <a:endParaRPr lang="cs-CZ" altLang="cs-CZ" sz="18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36256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Dokumenty regionálního rozvoje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cs-CZ" dirty="0" smtClean="0"/>
          </a:p>
          <a:p>
            <a:pPr>
              <a:spcBef>
                <a:spcPct val="0"/>
              </a:spcBef>
            </a:pPr>
            <a:r>
              <a:rPr lang="cs-CZ" dirty="0" smtClean="0"/>
              <a:t>Dokumenty MMR:</a:t>
            </a:r>
          </a:p>
          <a:p>
            <a:pPr lvl="1">
              <a:spcBef>
                <a:spcPct val="0"/>
              </a:spcBef>
            </a:pPr>
            <a:r>
              <a:rPr lang="cs-CZ" dirty="0" smtClean="0"/>
              <a:t>Strategie regionálního rozvoje ČR - vládní politika</a:t>
            </a:r>
          </a:p>
          <a:p>
            <a:pPr lvl="1">
              <a:spcBef>
                <a:spcPct val="0"/>
              </a:spcBef>
              <a:buNone/>
            </a:pPr>
            <a:r>
              <a:rPr lang="cs-CZ" i="1" dirty="0" smtClean="0"/>
              <a:t>	Jaká je vazba na aktivity a dokumenty krajů – Strategie rozvoje kraje, Program rozvoje kraje?</a:t>
            </a:r>
          </a:p>
          <a:p>
            <a:pPr lvl="1">
              <a:spcBef>
                <a:spcPct val="0"/>
              </a:spcBef>
            </a:pPr>
            <a:r>
              <a:rPr lang="cs-CZ" dirty="0" smtClean="0"/>
              <a:t>Zásady urbánní politiky </a:t>
            </a:r>
          </a:p>
          <a:p>
            <a:pPr lvl="1">
              <a:spcBef>
                <a:spcPct val="0"/>
              </a:spcBef>
              <a:buNone/>
            </a:pPr>
            <a:r>
              <a:rPr lang="cs-CZ" i="1" dirty="0" smtClean="0"/>
              <a:t>	Jaká je vazba na regionální politiku ČR?</a:t>
            </a:r>
          </a:p>
          <a:p>
            <a:pPr lvl="1">
              <a:spcBef>
                <a:spcPct val="0"/>
              </a:spcBef>
            </a:pPr>
            <a:endParaRPr lang="cs-CZ" i="1" dirty="0" smtClean="0"/>
          </a:p>
          <a:p>
            <a:pPr lvl="1">
              <a:spcBef>
                <a:spcPct val="0"/>
              </a:spcBef>
            </a:pPr>
            <a:r>
              <a:rPr lang="cs-CZ" dirty="0" smtClean="0"/>
              <a:t>Politika územního rozvoje</a:t>
            </a:r>
          </a:p>
          <a:p>
            <a:pPr lvl="1">
              <a:spcBef>
                <a:spcPct val="0"/>
              </a:spcBef>
              <a:buNone/>
            </a:pPr>
            <a:r>
              <a:rPr lang="cs-CZ" i="1" dirty="0" smtClean="0"/>
              <a:t>	Jaká je vazba na Strategii regionálního rozvoje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Programy pod RIS3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spcBef>
                <a:spcPct val="0"/>
              </a:spcBef>
              <a:buNone/>
            </a:pPr>
            <a:r>
              <a:rPr lang="cs-CZ" altLang="cs-CZ" sz="2400" b="1" dirty="0" smtClean="0"/>
              <a:t>Regionální politika a rozvoj:</a:t>
            </a:r>
          </a:p>
          <a:p>
            <a:pPr lvl="1">
              <a:spcBef>
                <a:spcPct val="0"/>
              </a:spcBef>
            </a:pPr>
            <a:r>
              <a:rPr lang="cs-CZ" altLang="cs-CZ" sz="2400" dirty="0" smtClean="0"/>
              <a:t>Není to jen otázka veřejné správy a koordinace aktivit jednotlivých úrovní, je výrazně orientována vně</a:t>
            </a:r>
          </a:p>
          <a:p>
            <a:pPr lvl="1">
              <a:spcBef>
                <a:spcPct val="0"/>
              </a:spcBef>
            </a:pPr>
            <a:r>
              <a:rPr lang="cs-CZ" altLang="cs-CZ" sz="2400" dirty="0" smtClean="0"/>
              <a:t>Bez zapojení vnějších aktérů, partnerů nemůžeme dosáhnou hlavních cílů</a:t>
            </a:r>
          </a:p>
          <a:p>
            <a:pPr lvl="1">
              <a:spcBef>
                <a:spcPct val="0"/>
              </a:spcBef>
            </a:pPr>
            <a:r>
              <a:rPr lang="cs-CZ" altLang="cs-CZ" sz="2400" dirty="0" smtClean="0"/>
              <a:t>Představuje dlouhodobou a systematickou činnost  (strategické plánování)</a:t>
            </a:r>
          </a:p>
          <a:p>
            <a:pPr lvl="1">
              <a:spcBef>
                <a:spcPct val="0"/>
              </a:spcBef>
            </a:pPr>
            <a:r>
              <a:rPr lang="cs-CZ" altLang="cs-CZ" sz="2400" dirty="0" smtClean="0"/>
              <a:t>Náročná na veřejné ale i soukromé investice </a:t>
            </a:r>
          </a:p>
          <a:p>
            <a:pPr lvl="2">
              <a:spcBef>
                <a:spcPct val="0"/>
              </a:spcBef>
            </a:pPr>
            <a:r>
              <a:rPr lang="cs-CZ" altLang="cs-CZ" sz="2000" dirty="0" smtClean="0"/>
              <a:t>materiální (infrastruktura), </a:t>
            </a:r>
          </a:p>
          <a:p>
            <a:pPr lvl="2">
              <a:spcBef>
                <a:spcPct val="0"/>
              </a:spcBef>
            </a:pPr>
            <a:r>
              <a:rPr lang="cs-CZ" altLang="cs-CZ" sz="2000" dirty="0" smtClean="0"/>
              <a:t>změna jednání a myšlení lidí,</a:t>
            </a:r>
          </a:p>
          <a:p>
            <a:pPr lvl="2">
              <a:spcBef>
                <a:spcPct val="0"/>
              </a:spcBef>
            </a:pPr>
            <a:r>
              <a:rPr lang="cs-CZ" altLang="cs-CZ" sz="2000" dirty="0" smtClean="0"/>
              <a:t>změna struktur – uspořádání, specializace, vazby, sítě</a:t>
            </a:r>
          </a:p>
          <a:p>
            <a:pPr lvl="2">
              <a:spcBef>
                <a:spcPct val="0"/>
              </a:spcBef>
            </a:pPr>
            <a:r>
              <a:rPr lang="cs-CZ" altLang="cs-CZ" sz="2000" dirty="0" smtClean="0"/>
              <a:t>změna fungování veřejného sektoru</a:t>
            </a:r>
          </a:p>
          <a:p>
            <a:pPr lvl="2">
              <a:spcBef>
                <a:spcPct val="0"/>
              </a:spcBef>
            </a:pPr>
            <a:endParaRPr lang="cs-CZ" altLang="cs-CZ" sz="2000" dirty="0" smtClean="0"/>
          </a:p>
          <a:p>
            <a:pPr lvl="2">
              <a:spcBef>
                <a:spcPct val="0"/>
              </a:spcBef>
            </a:pPr>
            <a:endParaRPr lang="cs-CZ" altLang="cs-CZ" sz="2000" dirty="0" smtClean="0"/>
          </a:p>
          <a:p>
            <a:pPr lvl="1">
              <a:spcBef>
                <a:spcPct val="0"/>
              </a:spcBef>
            </a:pPr>
            <a:endParaRPr lang="cs-CZ" altLang="cs-CZ" sz="2000" dirty="0" smtClean="0"/>
          </a:p>
          <a:p>
            <a:pPr lvl="1">
              <a:spcBef>
                <a:spcPct val="0"/>
              </a:spcBef>
            </a:pPr>
            <a:endParaRPr lang="cs-CZ" alt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270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přístupů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Typy regionální politiky:</a:t>
            </a:r>
          </a:p>
          <a:p>
            <a:r>
              <a:rPr lang="cs-CZ" dirty="0" smtClean="0"/>
              <a:t>A) řešíme rozdíly (</a:t>
            </a:r>
            <a:r>
              <a:rPr lang="cs-CZ" dirty="0" err="1" smtClean="0"/>
              <a:t>dispartní</a:t>
            </a:r>
            <a:r>
              <a:rPr lang="cs-CZ" dirty="0" smtClean="0"/>
              <a:t>) – mezi částmi státu, na bázi regionů, </a:t>
            </a:r>
            <a:r>
              <a:rPr lang="cs-CZ" dirty="0" err="1" smtClean="0"/>
              <a:t>mikroregionů</a:t>
            </a:r>
            <a:endParaRPr lang="cs-CZ" dirty="0" smtClean="0"/>
          </a:p>
          <a:p>
            <a:r>
              <a:rPr lang="cs-CZ" dirty="0" smtClean="0"/>
              <a:t>B) zvyšujeme kvalitu života v území </a:t>
            </a:r>
          </a:p>
          <a:p>
            <a:r>
              <a:rPr lang="cs-CZ" dirty="0" smtClean="0"/>
              <a:t>C) usilujeme o vytvoření nových rozvojových pólů</a:t>
            </a:r>
          </a:p>
          <a:p>
            <a:r>
              <a:rPr lang="cs-CZ" dirty="0" smtClean="0"/>
              <a:t>D) Uklízíme po minulosti (restrukturalizace) </a:t>
            </a:r>
          </a:p>
          <a:p>
            <a:r>
              <a:rPr lang="cs-CZ" i="1" dirty="0" smtClean="0"/>
              <a:t>E) Podporujeme průřezovou modernizaci (Průmysl 4.0, dříve ICT).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Regionální dopady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cs-CZ" altLang="cs-CZ" dirty="0" smtClean="0"/>
              <a:t>Co se stane, když bychom neměli regionální politiku: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Nevyvážený rozvoj území státu 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Rozpad na lokální trhy práce, zabránění růstu mezd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Nízká ekonomická výkonnost části území a jeho další propad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Rozpad sítě veřejných služeb</a:t>
            </a:r>
          </a:p>
          <a:p>
            <a:pPr lvl="2">
              <a:spcBef>
                <a:spcPct val="0"/>
              </a:spcBef>
              <a:buNone/>
            </a:pPr>
            <a:endParaRPr lang="cs-CZ" altLang="cs-CZ" sz="2200" dirty="0" smtClean="0"/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Rychlý pohyb obyvatelstva do rozvojových center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Migrační vlny (selektivní)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Vysoké investiční náklady na veřejnou infrastrukturu</a:t>
            </a:r>
          </a:p>
          <a:p>
            <a:pPr lvl="2">
              <a:spcBef>
                <a:spcPct val="0"/>
              </a:spcBef>
            </a:pPr>
            <a:r>
              <a:rPr lang="cs-CZ" altLang="cs-CZ" sz="2200" dirty="0" smtClean="0"/>
              <a:t>(neřízená) </a:t>
            </a:r>
            <a:r>
              <a:rPr lang="cs-CZ" altLang="cs-CZ" sz="2200" dirty="0" err="1" smtClean="0"/>
              <a:t>Suburbanizace</a:t>
            </a:r>
            <a:endParaRPr lang="cs-CZ" altLang="cs-CZ" sz="2200" dirty="0" smtClean="0"/>
          </a:p>
          <a:p>
            <a:pPr lvl="2">
              <a:spcBef>
                <a:spcPct val="0"/>
              </a:spcBef>
            </a:pPr>
            <a:endParaRPr lang="cs-CZ" altLang="cs-CZ" sz="2200" dirty="0" smtClean="0"/>
          </a:p>
          <a:p>
            <a:pPr lvl="2">
              <a:spcBef>
                <a:spcPct val="0"/>
              </a:spcBef>
            </a:pPr>
            <a:endParaRPr lang="cs-CZ" altLang="cs-CZ" sz="2200" dirty="0" smtClean="0"/>
          </a:p>
          <a:p>
            <a:pPr>
              <a:spcBef>
                <a:spcPct val="0"/>
              </a:spcBef>
            </a:pPr>
            <a:endParaRPr lang="cs-CZ" altLang="cs-CZ" sz="20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sz="1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687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Národní dopady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cs-CZ" altLang="cs-CZ" dirty="0" smtClean="0"/>
              <a:t>Co se stane, když bychom neměli regionální politiku: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Vznikají rozsáhlé periferie s minimální ekonomickou aktivitou a malým osídlením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Růst sociálního napětí v „problémových regionech“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Posilování  negativních rysů regionální identity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Vznik regionálně zaměřených stran – dopad na politický systém země (Liga severu)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Riziko separatismu, secese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Poruchy ve fungování národní ekonomiky (zásadní rozdíly ve výši mezd, ve vnitřní kupní sile měny apod.). </a:t>
            </a:r>
          </a:p>
          <a:p>
            <a:pPr lvl="1">
              <a:spcBef>
                <a:spcPct val="0"/>
              </a:spcBef>
            </a:pPr>
            <a:r>
              <a:rPr lang="cs-CZ" altLang="cs-CZ" sz="2500" dirty="0" smtClean="0"/>
              <a:t>Duální charakter ekonomiky. </a:t>
            </a:r>
            <a:endParaRPr lang="cs-CZ" altLang="cs-CZ" sz="2200" dirty="0" smtClean="0"/>
          </a:p>
          <a:p>
            <a:pPr lvl="2">
              <a:spcBef>
                <a:spcPct val="0"/>
              </a:spcBef>
            </a:pPr>
            <a:endParaRPr lang="cs-CZ" altLang="cs-CZ" sz="2200" dirty="0" smtClean="0"/>
          </a:p>
          <a:p>
            <a:pPr lvl="2">
              <a:spcBef>
                <a:spcPct val="0"/>
              </a:spcBef>
            </a:pPr>
            <a:endParaRPr lang="cs-CZ" altLang="cs-CZ" sz="2200" dirty="0" smtClean="0"/>
          </a:p>
          <a:p>
            <a:pPr>
              <a:spcBef>
                <a:spcPct val="0"/>
              </a:spcBef>
            </a:pPr>
            <a:endParaRPr lang="cs-CZ" altLang="cs-CZ" sz="20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sz="1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687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VI logo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4198</TotalTime>
  <Words>593</Words>
  <Application>Microsoft Office PowerPoint</Application>
  <PresentationFormat>Předvádění na obrazovce (4:3)</PresentationFormat>
  <Paragraphs>123</Paragraphs>
  <Slides>13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Motiv systému Office</vt:lpstr>
      <vt:lpstr>VVI logo</vt:lpstr>
      <vt:lpstr>Regionální politika, ano či ne  Ing. Marek Jetmar, Ph.D., poradce Pavla Bělobrádka, MPV pro VVI  </vt:lpstr>
      <vt:lpstr>Regionální politika a rozvoj</vt:lpstr>
      <vt:lpstr>Územně pojaté politiky</vt:lpstr>
      <vt:lpstr>Velké zmatení</vt:lpstr>
      <vt:lpstr>Dokumenty regionálního rozvoje</vt:lpstr>
      <vt:lpstr>Programy pod RIS3</vt:lpstr>
      <vt:lpstr>Charakteristika přístupů</vt:lpstr>
      <vt:lpstr>Regionální dopady</vt:lpstr>
      <vt:lpstr>Národní dopady</vt:lpstr>
      <vt:lpstr>Regionální politiky</vt:lpstr>
      <vt:lpstr>Ode všeho trochu </vt:lpstr>
      <vt:lpstr>Regionální politika</vt:lpstr>
      <vt:lpstr>Snímek 13</vt:lpstr>
    </vt:vector>
  </TitlesOfParts>
  <Company>Úřad vlády ČR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Kureková Lucie</dc:creator>
  <cp:lastModifiedBy>Marek Jetmar</cp:lastModifiedBy>
  <cp:revision>373</cp:revision>
  <cp:lastPrinted>2017-01-04T08:11:27Z</cp:lastPrinted>
  <dcterms:created xsi:type="dcterms:W3CDTF">2015-08-20T08:48:43Z</dcterms:created>
  <dcterms:modified xsi:type="dcterms:W3CDTF">2017-05-17T13:07:47Z</dcterms:modified>
</cp:coreProperties>
</file>